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83" r:id="rId2"/>
    <p:sldId id="284" r:id="rId3"/>
    <p:sldId id="285" r:id="rId4"/>
    <p:sldId id="286" r:id="rId5"/>
    <p:sldId id="287" r:id="rId6"/>
    <p:sldId id="288" r:id="rId7"/>
    <p:sldId id="289" r:id="rId8"/>
    <p:sldId id="290" r:id="rId9"/>
    <p:sldId id="291" r:id="rId10"/>
    <p:sldId id="292" r:id="rId11"/>
    <p:sldId id="256" r:id="rId12"/>
    <p:sldId id="261" r:id="rId13"/>
    <p:sldId id="257" r:id="rId14"/>
    <p:sldId id="258" r:id="rId15"/>
    <p:sldId id="259" r:id="rId16"/>
    <p:sldId id="260" r:id="rId17"/>
    <p:sldId id="262" r:id="rId18"/>
    <p:sldId id="263" r:id="rId19"/>
    <p:sldId id="266" r:id="rId20"/>
    <p:sldId id="267" r:id="rId21"/>
    <p:sldId id="268" r:id="rId22"/>
    <p:sldId id="277" r:id="rId23"/>
    <p:sldId id="279" r:id="rId24"/>
    <p:sldId id="293" r:id="rId25"/>
    <p:sldId id="294" r:id="rId26"/>
    <p:sldId id="282" r:id="rId27"/>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9966FF"/>
    <a:srgbClr val="A50021"/>
    <a:srgbClr val="FF5050"/>
    <a:srgbClr val="333300"/>
    <a:srgbClr val="CCCC00"/>
    <a:srgbClr val="FF0000"/>
    <a:srgbClr val="CC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40" autoAdjust="0"/>
    <p:restoredTop sz="94662" autoAdjust="0"/>
  </p:normalViewPr>
  <p:slideViewPr>
    <p:cSldViewPr>
      <p:cViewPr varScale="1">
        <p:scale>
          <a:sx n="103" d="100"/>
          <a:sy n="103" d="100"/>
        </p:scale>
        <p:origin x="-600" y="-96"/>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0851FBBE-20AD-40FB-A15D-DACDA58AFAE6}" type="datetimeFigureOut">
              <a:rPr lang="pl-PL"/>
              <a:pPr>
                <a:defRPr/>
              </a:pPr>
              <a:t>2016-08-21</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7658B85D-83B9-420E-84C3-2D8F5297EBEF}"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202A7656-8DE3-42A7-88EE-3AEA959E35E4}" type="datetimeFigureOut">
              <a:rPr lang="pl-PL"/>
              <a:pPr>
                <a:defRPr/>
              </a:pPr>
              <a:t>2016-08-21</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B8EE3488-730E-4739-A3E0-8E1059C1F953}"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DC505E4B-ED0D-44DE-8806-F12830033216}" type="datetimeFigureOut">
              <a:rPr lang="pl-PL"/>
              <a:pPr>
                <a:defRPr/>
              </a:pPr>
              <a:t>2016-08-21</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E5B9EB99-4339-40A4-848A-1BF37C382CD2}"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EFFB8980-7712-41F2-86F8-E84C2031C58F}" type="datetimeFigureOut">
              <a:rPr lang="pl-PL"/>
              <a:pPr>
                <a:defRPr/>
              </a:pPr>
              <a:t>2016-08-21</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A8F56178-4744-42E1-99A9-A59ACC85FE02}"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08E480EA-8276-4276-81E2-B7A4C10F96FA}" type="datetimeFigureOut">
              <a:rPr lang="pl-PL"/>
              <a:pPr>
                <a:defRPr/>
              </a:pPr>
              <a:t>2016-08-21</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371FA2EF-F2DD-4325-8CFC-E6E1EF385E3C}"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0D131B85-C400-48CC-A830-3A9646050296}" type="datetimeFigureOut">
              <a:rPr lang="pl-PL"/>
              <a:pPr>
                <a:defRPr/>
              </a:pPr>
              <a:t>2016-08-21</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8CE86469-B0D1-4448-9C04-54DE6F4A8A18}"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ABDFEA6B-908B-4732-BAE4-C8D57B7415A7}" type="datetimeFigureOut">
              <a:rPr lang="pl-PL"/>
              <a:pPr>
                <a:defRPr/>
              </a:pPr>
              <a:t>2016-08-21</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F307306F-8E67-4B8C-AF67-FB41667B3ECE}"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E001261A-A485-4AA5-BE50-92513927437C}" type="datetimeFigureOut">
              <a:rPr lang="pl-PL"/>
              <a:pPr>
                <a:defRPr/>
              </a:pPr>
              <a:t>2016-08-21</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0A93DD14-8956-4FD9-ABCF-5F5FBD31E360}"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271671BF-FA56-4463-AB2C-9A60150FF1BF}" type="datetimeFigureOut">
              <a:rPr lang="pl-PL"/>
              <a:pPr>
                <a:defRPr/>
              </a:pPr>
              <a:t>2016-08-21</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1ED90D50-7CC3-42BF-8B39-938A64ABA419}"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4BCB7DC2-692E-4333-A8C7-95D02EE3C5D7}" type="datetimeFigureOut">
              <a:rPr lang="pl-PL"/>
              <a:pPr>
                <a:defRPr/>
              </a:pPr>
              <a:t>2016-08-21</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92802B6A-F3E1-4044-B9F8-46D2CEC87385}"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914644C1-4E36-46FB-8063-E611AAB92CD2}" type="datetimeFigureOut">
              <a:rPr lang="pl-PL"/>
              <a:pPr>
                <a:defRPr/>
              </a:pPr>
              <a:t>2016-08-21</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46DF8B5C-0ACA-4774-BAAE-5EE16E32CFB0}"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42FD3D8-9225-45D2-8749-FE0D2D1A8469}" type="datetimeFigureOut">
              <a:rPr lang="pl-PL"/>
              <a:pPr>
                <a:defRPr/>
              </a:pPr>
              <a:t>2016-08-21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86C17F4-943A-472A-8A3F-6701AB0E9F57}" type="slidenum">
              <a:rPr lang="pl-PL"/>
              <a:pPr>
                <a:defRPr/>
              </a:pPr>
              <a:t>‹#›</a:t>
            </a:fld>
            <a:endParaRPr lang="pl-PL"/>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p:cNvSpPr>
          <p:nvPr>
            <p:ph type="ctrTitle"/>
          </p:nvPr>
        </p:nvSpPr>
        <p:spPr>
          <a:xfrm>
            <a:off x="395288" y="981075"/>
            <a:ext cx="8353425" cy="4895850"/>
          </a:xfrm>
        </p:spPr>
        <p:txBody>
          <a:bodyPr/>
          <a:lstStyle/>
          <a:p>
            <a:r>
              <a:rPr lang="pl-PL" sz="5800" smtClean="0"/>
              <a:t>Dostarczamy organizmowi</a:t>
            </a:r>
            <a:br>
              <a:rPr lang="pl-PL" sz="5800" smtClean="0"/>
            </a:br>
            <a:r>
              <a:rPr lang="pl-PL" sz="5800" smtClean="0"/>
              <a:t>odpowiednią dawkę ruchu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187450" y="1196975"/>
            <a:ext cx="7129463" cy="4400550"/>
          </a:xfrm>
          <a:prstGeom prst="rect">
            <a:avLst/>
          </a:prstGeom>
        </p:spPr>
        <p:txBody>
          <a:bodyPr>
            <a:spAutoFit/>
          </a:bodyPr>
          <a:lstStyle/>
          <a:p>
            <a:pPr fontAlgn="auto">
              <a:spcBef>
                <a:spcPts val="0"/>
              </a:spcBef>
              <a:spcAft>
                <a:spcPts val="0"/>
              </a:spcAft>
              <a:defRPr/>
            </a:pPr>
            <a:r>
              <a:rPr lang="pl-PL" sz="2800" dirty="0">
                <a:solidFill>
                  <a:schemeClr val="tx2">
                    <a:lumMod val="10000"/>
                  </a:schemeClr>
                </a:solidFill>
                <a:latin typeface="+mn-lt"/>
              </a:rPr>
              <a:t>Brak ruchu powoduje zaburzenia procesów metabolicznych i ma również ujemny wpływ na psychikę oraz zdolność odreagowania stresów. Naturalna potrzeba ruchu, największa w dzieciństwie</a:t>
            </a:r>
            <a:r>
              <a:rPr lang="pl-PL" sz="2800" dirty="0">
                <a:solidFill>
                  <a:schemeClr val="tx2">
                    <a:lumMod val="10000"/>
                  </a:schemeClr>
                </a:solidFill>
                <a:latin typeface="+mn-lt"/>
              </a:rPr>
              <a:t>, </a:t>
            </a:r>
            <a:r>
              <a:rPr lang="pl-PL" sz="2800" dirty="0">
                <a:solidFill>
                  <a:schemeClr val="tx2">
                    <a:lumMod val="10000"/>
                  </a:schemeClr>
                </a:solidFill>
                <a:latin typeface="+mn-lt"/>
              </a:rPr>
              <a:t>z wiekiem maleje, lecz ciągle pozostaje ważnym czynnikiem utrzymania zdrowia, młodości i zapobiegania wszystkim chorobom cywilizacyjnym, wynikającym                z zaburzeń przemiany materii - (cukrzycy, miażdżycy, chorobom serca i układu krążenia).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ytuł 1"/>
          <p:cNvSpPr>
            <a:spLocks noGrp="1"/>
          </p:cNvSpPr>
          <p:nvPr>
            <p:ph type="ctrTitle"/>
          </p:nvPr>
        </p:nvSpPr>
        <p:spPr/>
        <p:txBody>
          <a:bodyPr/>
          <a:lstStyle/>
          <a:p>
            <a:r>
              <a:rPr lang="pl-PL" smtClean="0">
                <a:solidFill>
                  <a:srgbClr val="92D050"/>
                </a:solidFill>
              </a:rPr>
              <a:t>Gimnastyka poranna </a:t>
            </a:r>
          </a:p>
        </p:txBody>
      </p:sp>
      <p:sp>
        <p:nvSpPr>
          <p:cNvPr id="13314" name="Podtytuł 2"/>
          <p:cNvSpPr>
            <a:spLocks noGrp="1"/>
          </p:cNvSpPr>
          <p:nvPr>
            <p:ph type="subTitle" idx="1"/>
          </p:nvPr>
        </p:nvSpPr>
        <p:spPr/>
        <p:txBody>
          <a:bodyPr/>
          <a:lstStyle/>
          <a:p>
            <a:r>
              <a:rPr lang="pl-PL" smtClean="0">
                <a:solidFill>
                  <a:srgbClr val="92D050"/>
                </a:solidFill>
              </a:rPr>
              <a:t>zestaw ćwiczeń</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normAutofit/>
          </a:bodyPr>
          <a:lstStyle/>
          <a:p>
            <a:pPr fontAlgn="auto">
              <a:spcAft>
                <a:spcPts val="0"/>
              </a:spcAft>
              <a:defRPr/>
            </a:pPr>
            <a:r>
              <a:rPr lang="pl-PL" dirty="0" smtClean="0">
                <a:solidFill>
                  <a:schemeClr val="accent2">
                    <a:lumMod val="20000"/>
                    <a:lumOff val="80000"/>
                  </a:schemeClr>
                </a:solidFill>
              </a:rPr>
              <a:t>Bieganie (jogging)</a:t>
            </a:r>
            <a:endParaRPr lang="pl-PL" dirty="0">
              <a:solidFill>
                <a:schemeClr val="accent2">
                  <a:lumMod val="20000"/>
                  <a:lumOff val="80000"/>
                </a:schemeClr>
              </a:solidFill>
            </a:endParaRPr>
          </a:p>
        </p:txBody>
      </p:sp>
      <p:pic>
        <p:nvPicPr>
          <p:cNvPr id="14339" name="Symbol zastępczy zawartości 6" descr="keep214643.jpg"/>
          <p:cNvPicPr>
            <a:picLocks noGrp="1" noChangeAspect="1"/>
          </p:cNvPicPr>
          <p:nvPr>
            <p:ph sz="half" idx="2"/>
          </p:nvPr>
        </p:nvPicPr>
        <p:blipFill>
          <a:blip r:embed="rId2"/>
          <a:srcRect/>
          <a:stretch>
            <a:fillRect/>
          </a:stretch>
        </p:blipFill>
        <p:spPr>
          <a:xfrm>
            <a:off x="457200" y="2949575"/>
            <a:ext cx="4040188" cy="2401888"/>
          </a:xfrm>
        </p:spPr>
      </p:pic>
      <p:sp>
        <p:nvSpPr>
          <p:cNvPr id="5" name="Symbol zastępczy tekstu 4"/>
          <p:cNvSpPr>
            <a:spLocks noGrp="1"/>
          </p:cNvSpPr>
          <p:nvPr>
            <p:ph type="body" sz="quarter" idx="3"/>
          </p:nvPr>
        </p:nvSpPr>
        <p:spPr/>
        <p:txBody>
          <a:bodyPr rtlCol="0">
            <a:normAutofit/>
          </a:bodyPr>
          <a:lstStyle/>
          <a:p>
            <a:pPr fontAlgn="auto">
              <a:spcAft>
                <a:spcPts val="0"/>
              </a:spcAft>
              <a:buFont typeface="Arial" pitchFamily="34" charset="0"/>
              <a:buNone/>
              <a:defRPr/>
            </a:pPr>
            <a:r>
              <a:rPr lang="pl-PL" dirty="0" smtClean="0">
                <a:solidFill>
                  <a:schemeClr val="tx2">
                    <a:lumMod val="10000"/>
                  </a:schemeClr>
                </a:solidFill>
              </a:rPr>
              <a:t>Bieganie:</a:t>
            </a:r>
            <a:endParaRPr lang="pl-PL" dirty="0">
              <a:solidFill>
                <a:schemeClr val="tx2">
                  <a:lumMod val="10000"/>
                </a:schemeClr>
              </a:solidFill>
            </a:endParaRPr>
          </a:p>
        </p:txBody>
      </p:sp>
      <p:sp>
        <p:nvSpPr>
          <p:cNvPr id="6" name="Symbol zastępczy zawartości 5"/>
          <p:cNvSpPr>
            <a:spLocks noGrp="1"/>
          </p:cNvSpPr>
          <p:nvPr>
            <p:ph sz="quarter" idx="4"/>
          </p:nvPr>
        </p:nvSpPr>
        <p:spPr>
          <a:xfrm>
            <a:off x="4643438" y="2565400"/>
            <a:ext cx="4041775" cy="2909888"/>
          </a:xfrm>
        </p:spPr>
        <p:txBody>
          <a:bodyPr>
            <a:normAutofit/>
          </a:bodyPr>
          <a:lstStyle/>
          <a:p>
            <a:pPr marL="92075" indent="0">
              <a:lnSpc>
                <a:spcPct val="80000"/>
              </a:lnSpc>
              <a:buFont typeface="Arial" charset="0"/>
              <a:buNone/>
            </a:pPr>
            <a:r>
              <a:rPr lang="pl-PL" sz="1700" smtClean="0">
                <a:solidFill>
                  <a:srgbClr val="1E1C11"/>
                </a:solidFill>
              </a:rPr>
              <a:t>Bieganie należy do treningu typu cardio, tzn. do ćwiczeń wytrzymałościowych. Dobrze wpływa na dotlenienie organizmu i przyspiesza spalanie tkanki tłuszczowej. Systematyczne bieganie wzmacnia mięśnie nóg oraz świetnie rzeźbi sylwetkę. To doskonały sposób na odchudzanie.</a:t>
            </a:r>
          </a:p>
          <a:p>
            <a:pPr marL="92075" indent="0">
              <a:lnSpc>
                <a:spcPct val="80000"/>
              </a:lnSpc>
              <a:buFont typeface="Arial" charset="0"/>
              <a:buNone/>
            </a:pPr>
            <a:r>
              <a:rPr lang="pl-PL" sz="1700" smtClean="0">
                <a:solidFill>
                  <a:srgbClr val="1E1C11"/>
                </a:solidFill>
              </a:rPr>
              <a:t>Jak biegać, żeby spalić tłuszcz? Przede wszystkim powoli, spokojnie, w regular-nym tempie i długo. Krótki, ale intensywny trening nie wpłynie na redukcję wagi, lecz przyczyni się do rozbudowania mięśni.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288" y="0"/>
            <a:ext cx="8291512" cy="1268413"/>
          </a:xfrm>
        </p:spPr>
        <p:txBody>
          <a:bodyPr rtlCol="0">
            <a:normAutofit/>
          </a:bodyPr>
          <a:lstStyle/>
          <a:p>
            <a:pPr fontAlgn="auto">
              <a:spcAft>
                <a:spcPts val="0"/>
              </a:spcAft>
              <a:defRPr/>
            </a:pPr>
            <a:r>
              <a:rPr lang="pl-PL" dirty="0" smtClean="0">
                <a:solidFill>
                  <a:schemeClr val="accent6">
                    <a:lumMod val="50000"/>
                  </a:schemeClr>
                </a:solidFill>
              </a:rPr>
              <a:t>Ćwiczenia na mięśnie brzucha    </a:t>
            </a:r>
            <a:endParaRPr lang="pl-PL" dirty="0">
              <a:solidFill>
                <a:schemeClr val="accent6">
                  <a:lumMod val="50000"/>
                </a:schemeClr>
              </a:solidFill>
            </a:endParaRPr>
          </a:p>
        </p:txBody>
      </p:sp>
      <p:sp>
        <p:nvSpPr>
          <p:cNvPr id="3" name="Podtytuł 2"/>
          <p:cNvSpPr>
            <a:spLocks noGrp="1"/>
          </p:cNvSpPr>
          <p:nvPr>
            <p:ph type="body" idx="1"/>
          </p:nvPr>
        </p:nvSpPr>
        <p:spPr>
          <a:xfrm>
            <a:off x="250825" y="1484313"/>
            <a:ext cx="4572000" cy="2070100"/>
          </a:xfrm>
        </p:spPr>
        <p:txBody>
          <a:bodyPr>
            <a:normAutofit/>
          </a:bodyPr>
          <a:lstStyle/>
          <a:p>
            <a:pPr>
              <a:lnSpc>
                <a:spcPct val="80000"/>
              </a:lnSpc>
            </a:pPr>
            <a:r>
              <a:rPr lang="pl-PL" sz="1700" smtClean="0">
                <a:solidFill>
                  <a:srgbClr val="1E1C11"/>
                </a:solidFill>
              </a:rPr>
              <a:t>Do wykonania podstawowego zestawu ćwiczeń nie potrzebujesz specjalistycznego sprzętu, tylko matę i dobre chęci. Dzięki temu trening możesz wykonać w dowolnym miejscu. W trakcie ćwiczeń mięśnie pracują w naturalny sposób, podobny do tego, w jaki napinają się podczas zwykłych, codziennych czynności, dlatego bardzo szybko przyzwyczajają się do trzymania wciągniętego brzucha przez cały dzień. </a:t>
            </a:r>
          </a:p>
          <a:p>
            <a:pPr>
              <a:lnSpc>
                <a:spcPct val="80000"/>
              </a:lnSpc>
            </a:pPr>
            <a:endParaRPr lang="pl-PL" sz="1700" smtClean="0"/>
          </a:p>
        </p:txBody>
      </p:sp>
      <p:pic>
        <p:nvPicPr>
          <p:cNvPr id="15363" name="Symbol zastępczy zawartości 6" descr="keep21435.jpg"/>
          <p:cNvPicPr>
            <a:picLocks noGrp="1" noChangeAspect="1"/>
          </p:cNvPicPr>
          <p:nvPr>
            <p:ph sz="half" idx="2"/>
          </p:nvPr>
        </p:nvPicPr>
        <p:blipFill>
          <a:blip r:embed="rId2"/>
          <a:srcRect/>
          <a:stretch>
            <a:fillRect/>
          </a:stretch>
        </p:blipFill>
        <p:spPr>
          <a:xfrm>
            <a:off x="323850" y="4076700"/>
            <a:ext cx="4040188" cy="2273300"/>
          </a:xfrm>
        </p:spPr>
      </p:pic>
      <p:sp>
        <p:nvSpPr>
          <p:cNvPr id="8" name="Symbol zastępczy tekstu 7"/>
          <p:cNvSpPr>
            <a:spLocks noGrp="1"/>
          </p:cNvSpPr>
          <p:nvPr>
            <p:ph type="body" sz="quarter" idx="3"/>
          </p:nvPr>
        </p:nvSpPr>
        <p:spPr>
          <a:xfrm>
            <a:off x="6588125" y="1844675"/>
            <a:ext cx="1943100" cy="639763"/>
          </a:xfrm>
        </p:spPr>
        <p:txBody>
          <a:bodyPr>
            <a:normAutofit/>
          </a:bodyPr>
          <a:lstStyle/>
          <a:p>
            <a:pPr>
              <a:lnSpc>
                <a:spcPct val="80000"/>
              </a:lnSpc>
            </a:pPr>
            <a:r>
              <a:rPr lang="pl-PL" sz="1800" b="0" smtClean="0">
                <a:solidFill>
                  <a:srgbClr val="1E1C11"/>
                </a:solidFill>
              </a:rPr>
              <a:t>1 – Rowerek</a:t>
            </a:r>
          </a:p>
          <a:p>
            <a:pPr>
              <a:lnSpc>
                <a:spcPct val="80000"/>
              </a:lnSpc>
            </a:pPr>
            <a:r>
              <a:rPr lang="pl-PL" sz="1800" b="0" smtClean="0">
                <a:solidFill>
                  <a:srgbClr val="1E1C11"/>
                </a:solidFill>
              </a:rPr>
              <a:t>2 – Deska</a:t>
            </a:r>
          </a:p>
        </p:txBody>
      </p:sp>
      <p:pic>
        <p:nvPicPr>
          <p:cNvPr id="15365" name="Symbol zastępczy zawartości 9" descr="keep2145.jpg"/>
          <p:cNvPicPr>
            <a:picLocks noGrp="1" noChangeAspect="1"/>
          </p:cNvPicPr>
          <p:nvPr>
            <p:ph sz="quarter" idx="4"/>
          </p:nvPr>
        </p:nvPicPr>
        <p:blipFill>
          <a:blip r:embed="rId3"/>
          <a:srcRect/>
          <a:stretch>
            <a:fillRect/>
          </a:stretch>
        </p:blipFill>
        <p:spPr>
          <a:xfrm>
            <a:off x="4643438" y="3068638"/>
            <a:ext cx="4041775" cy="1989137"/>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ytuł 1"/>
          <p:cNvSpPr>
            <a:spLocks noGrp="1"/>
          </p:cNvSpPr>
          <p:nvPr>
            <p:ph type="title"/>
          </p:nvPr>
        </p:nvSpPr>
        <p:spPr/>
        <p:txBody>
          <a:bodyPr/>
          <a:lstStyle/>
          <a:p>
            <a:r>
              <a:rPr lang="pl-PL" smtClean="0">
                <a:solidFill>
                  <a:srgbClr val="7030A0"/>
                </a:solidFill>
              </a:rPr>
              <a:t>Ćwiczenia na uda i biodra</a:t>
            </a:r>
          </a:p>
        </p:txBody>
      </p:sp>
      <p:sp>
        <p:nvSpPr>
          <p:cNvPr id="16386" name="Symbol zastępczy tekstu 2"/>
          <p:cNvSpPr>
            <a:spLocks noGrp="1"/>
          </p:cNvSpPr>
          <p:nvPr>
            <p:ph type="body" idx="1"/>
          </p:nvPr>
        </p:nvSpPr>
        <p:spPr>
          <a:xfrm>
            <a:off x="500063" y="1571625"/>
            <a:ext cx="4040187" cy="639763"/>
          </a:xfrm>
        </p:spPr>
        <p:txBody>
          <a:bodyPr/>
          <a:lstStyle/>
          <a:p>
            <a:endParaRPr lang="pl-PL" b="0" smtClean="0"/>
          </a:p>
          <a:p>
            <a:endParaRPr lang="pl-PL" smtClean="0"/>
          </a:p>
        </p:txBody>
      </p:sp>
      <p:pic>
        <p:nvPicPr>
          <p:cNvPr id="16387" name="Symbol zastępczy zawartości 6" descr="keep2144.jpg"/>
          <p:cNvPicPr>
            <a:picLocks noGrp="1" noChangeAspect="1"/>
          </p:cNvPicPr>
          <p:nvPr>
            <p:ph sz="half" idx="2"/>
          </p:nvPr>
        </p:nvPicPr>
        <p:blipFill>
          <a:blip r:embed="rId2"/>
          <a:srcRect/>
          <a:stretch>
            <a:fillRect/>
          </a:stretch>
        </p:blipFill>
        <p:spPr>
          <a:xfrm>
            <a:off x="142875" y="2214563"/>
            <a:ext cx="3786188" cy="3159125"/>
          </a:xfrm>
        </p:spPr>
      </p:pic>
      <p:sp>
        <p:nvSpPr>
          <p:cNvPr id="5" name="Symbol zastępczy tekstu 4"/>
          <p:cNvSpPr>
            <a:spLocks noGrp="1"/>
          </p:cNvSpPr>
          <p:nvPr>
            <p:ph type="body" sz="quarter" idx="3"/>
          </p:nvPr>
        </p:nvSpPr>
        <p:spPr/>
        <p:txBody>
          <a:bodyPr rtlCol="0">
            <a:normAutofit/>
          </a:bodyPr>
          <a:lstStyle/>
          <a:p>
            <a:pPr fontAlgn="auto">
              <a:spcAft>
                <a:spcPts val="0"/>
              </a:spcAft>
              <a:buFont typeface="Arial" pitchFamily="34" charset="0"/>
              <a:buNone/>
              <a:defRPr/>
            </a:pPr>
            <a:r>
              <a:rPr lang="pl-PL" dirty="0" smtClean="0">
                <a:solidFill>
                  <a:schemeClr val="tx2">
                    <a:lumMod val="10000"/>
                  </a:schemeClr>
                </a:solidFill>
              </a:rPr>
              <a:t>Przysiady:</a:t>
            </a:r>
            <a:endParaRPr lang="pl-PL" dirty="0">
              <a:solidFill>
                <a:schemeClr val="tx2">
                  <a:lumMod val="10000"/>
                </a:schemeClr>
              </a:solidFill>
            </a:endParaRPr>
          </a:p>
        </p:txBody>
      </p:sp>
      <p:sp>
        <p:nvSpPr>
          <p:cNvPr id="9" name="Symbol zastępczy zawartości 8"/>
          <p:cNvSpPr>
            <a:spLocks noGrp="1"/>
          </p:cNvSpPr>
          <p:nvPr>
            <p:ph sz="quarter" idx="4"/>
          </p:nvPr>
        </p:nvSpPr>
        <p:spPr>
          <a:xfrm>
            <a:off x="4645025" y="2174875"/>
            <a:ext cx="4041775" cy="2909888"/>
          </a:xfrm>
        </p:spPr>
        <p:txBody>
          <a:bodyPr>
            <a:normAutofit/>
          </a:bodyPr>
          <a:lstStyle/>
          <a:p>
            <a:pPr marL="198438" lvl="1" indent="-1588">
              <a:buFont typeface="Arial" charset="0"/>
              <a:buNone/>
            </a:pPr>
            <a:r>
              <a:rPr lang="pl-PL" smtClean="0">
                <a:solidFill>
                  <a:srgbClr val="1E1C11"/>
                </a:solidFill>
              </a:rPr>
              <a:t>To jedno z podstawowych ćwiczeń, które angażuje przede wszystkim mięśnie nóg – głównie mięśnie czworogłowe ud, mięśnie kulszowo-goleniowe, pośladkowe, w niewielkim stopniu również mięśnie brzucha, dolnej części pleców oraz mięśnie łydek</a:t>
            </a:r>
            <a:r>
              <a:rPr lang="pl-PL" smtClean="0"/>
              <a:t>.</a:t>
            </a:r>
            <a:br>
              <a:rPr lang="pl-PL" smtClean="0"/>
            </a:br>
            <a:endParaRPr lang="pl-PL"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normAutofit/>
          </a:bodyPr>
          <a:lstStyle/>
          <a:p>
            <a:pPr fontAlgn="auto">
              <a:spcAft>
                <a:spcPts val="0"/>
              </a:spcAft>
              <a:defRPr/>
            </a:pPr>
            <a:r>
              <a:rPr lang="pl-PL" dirty="0" smtClean="0">
                <a:solidFill>
                  <a:schemeClr val="accent3">
                    <a:lumMod val="50000"/>
                  </a:schemeClr>
                </a:solidFill>
              </a:rPr>
              <a:t>	Wypady</a:t>
            </a:r>
            <a:endParaRPr lang="pl-PL" dirty="0">
              <a:solidFill>
                <a:schemeClr val="accent3">
                  <a:lumMod val="50000"/>
                </a:schemeClr>
              </a:solidFill>
            </a:endParaRPr>
          </a:p>
        </p:txBody>
      </p:sp>
      <p:pic>
        <p:nvPicPr>
          <p:cNvPr id="17411" name="Symbol zastępczy zawartości 6" descr="keep21341.jpg"/>
          <p:cNvPicPr>
            <a:picLocks noGrp="1" noChangeAspect="1"/>
          </p:cNvPicPr>
          <p:nvPr>
            <p:ph sz="half" idx="2"/>
          </p:nvPr>
        </p:nvPicPr>
        <p:blipFill>
          <a:blip r:embed="rId2"/>
          <a:srcRect/>
          <a:stretch>
            <a:fillRect/>
          </a:stretch>
        </p:blipFill>
        <p:spPr>
          <a:xfrm>
            <a:off x="457200" y="2638425"/>
            <a:ext cx="4040188" cy="3024188"/>
          </a:xfrm>
        </p:spPr>
      </p:pic>
      <p:sp>
        <p:nvSpPr>
          <p:cNvPr id="5" name="Symbol zastępczy tekstu 4"/>
          <p:cNvSpPr>
            <a:spLocks noGrp="1"/>
          </p:cNvSpPr>
          <p:nvPr>
            <p:ph type="body" sz="quarter" idx="3"/>
          </p:nvPr>
        </p:nvSpPr>
        <p:spPr/>
        <p:txBody>
          <a:bodyPr rtlCol="0">
            <a:normAutofit/>
          </a:bodyPr>
          <a:lstStyle/>
          <a:p>
            <a:pPr fontAlgn="auto">
              <a:spcAft>
                <a:spcPts val="0"/>
              </a:spcAft>
              <a:buFont typeface="Arial" pitchFamily="34" charset="0"/>
              <a:buNone/>
              <a:defRPr/>
            </a:pPr>
            <a:r>
              <a:rPr lang="pl-PL" dirty="0">
                <a:solidFill>
                  <a:schemeClr val="tx2">
                    <a:lumMod val="10000"/>
                  </a:schemeClr>
                </a:solidFill>
              </a:rPr>
              <a:t>Wypady (wykroki</a:t>
            </a:r>
            <a:r>
              <a:rPr lang="pl-PL" dirty="0" smtClean="0">
                <a:solidFill>
                  <a:schemeClr val="tx2">
                    <a:lumMod val="10000"/>
                  </a:schemeClr>
                </a:solidFill>
              </a:rPr>
              <a:t>):</a:t>
            </a:r>
            <a:endParaRPr lang="pl-PL" dirty="0">
              <a:solidFill>
                <a:schemeClr val="tx2">
                  <a:lumMod val="10000"/>
                </a:schemeClr>
              </a:solidFill>
            </a:endParaRPr>
          </a:p>
        </p:txBody>
      </p:sp>
      <p:sp>
        <p:nvSpPr>
          <p:cNvPr id="6" name="Symbol zastępczy zawartości 5"/>
          <p:cNvSpPr>
            <a:spLocks noGrp="1"/>
          </p:cNvSpPr>
          <p:nvPr>
            <p:ph sz="quarter" idx="4"/>
          </p:nvPr>
        </p:nvSpPr>
        <p:spPr>
          <a:xfrm>
            <a:off x="4645025" y="2492375"/>
            <a:ext cx="4041775" cy="3633788"/>
          </a:xfrm>
        </p:spPr>
        <p:txBody>
          <a:bodyPr>
            <a:normAutofit/>
          </a:bodyPr>
          <a:lstStyle/>
          <a:p>
            <a:pPr marL="93663" indent="-1588">
              <a:lnSpc>
                <a:spcPct val="90000"/>
              </a:lnSpc>
              <a:buFont typeface="Arial" charset="0"/>
              <a:buNone/>
            </a:pPr>
            <a:r>
              <a:rPr lang="pl-PL" b="1" smtClean="0">
                <a:solidFill>
                  <a:srgbClr val="1E1C11"/>
                </a:solidFill>
              </a:rPr>
              <a:t>zdecydowanie można zaliczyć do spisu ćwiczeń znienawi-dzonych.</a:t>
            </a:r>
          </a:p>
          <a:p>
            <a:pPr marL="93663" indent="-1588">
              <a:lnSpc>
                <a:spcPct val="90000"/>
              </a:lnSpc>
              <a:buFont typeface="Arial" charset="0"/>
              <a:buNone/>
            </a:pPr>
            <a:r>
              <a:rPr lang="pl-PL" b="1" smtClean="0">
                <a:solidFill>
                  <a:srgbClr val="1E1C11"/>
                </a:solidFill>
              </a:rPr>
              <a:t>Dlaczego? Ponieważ wykonane prawidłowo, do lekkich i przyjemnych nie należą. Warto jednak się pomęczyć i udoskonalić technikę, bo efekty to jędrna pupa i smukłe nogi.</a:t>
            </a:r>
            <a:endParaRPr lang="pl-PL" smtClean="0">
              <a:solidFill>
                <a:srgbClr val="1E1C1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normAutofit/>
          </a:bodyPr>
          <a:lstStyle/>
          <a:p>
            <a:pPr fontAlgn="auto">
              <a:spcAft>
                <a:spcPts val="0"/>
              </a:spcAft>
              <a:defRPr/>
            </a:pPr>
            <a:r>
              <a:rPr lang="pl-PL" dirty="0" smtClean="0">
                <a:solidFill>
                  <a:schemeClr val="accent2">
                    <a:lumMod val="75000"/>
                  </a:schemeClr>
                </a:solidFill>
              </a:rPr>
              <a:t>Jazda na rowerze</a:t>
            </a:r>
            <a:endParaRPr lang="pl-PL" dirty="0">
              <a:solidFill>
                <a:schemeClr val="accent2">
                  <a:lumMod val="75000"/>
                </a:schemeClr>
              </a:solidFill>
            </a:endParaRPr>
          </a:p>
        </p:txBody>
      </p:sp>
      <p:sp>
        <p:nvSpPr>
          <p:cNvPr id="18434" name="Symbol zastępczy tekstu 2"/>
          <p:cNvSpPr>
            <a:spLocks noGrp="1"/>
          </p:cNvSpPr>
          <p:nvPr>
            <p:ph type="body" idx="1"/>
          </p:nvPr>
        </p:nvSpPr>
        <p:spPr/>
        <p:txBody>
          <a:bodyPr/>
          <a:lstStyle/>
          <a:p>
            <a:endParaRPr lang="pl-PL" smtClean="0"/>
          </a:p>
        </p:txBody>
      </p:sp>
      <p:pic>
        <p:nvPicPr>
          <p:cNvPr id="18435" name="Symbol zastępczy zawartości 6" descr="keep214265.jpg"/>
          <p:cNvPicPr>
            <a:picLocks noGrp="1" noChangeAspect="1"/>
          </p:cNvPicPr>
          <p:nvPr>
            <p:ph sz="half" idx="2"/>
          </p:nvPr>
        </p:nvPicPr>
        <p:blipFill>
          <a:blip r:embed="rId2"/>
          <a:srcRect/>
          <a:stretch>
            <a:fillRect/>
          </a:stretch>
        </p:blipFill>
        <p:spPr>
          <a:xfrm>
            <a:off x="457200" y="2809875"/>
            <a:ext cx="4040188" cy="2681288"/>
          </a:xfrm>
        </p:spPr>
      </p:pic>
      <p:sp>
        <p:nvSpPr>
          <p:cNvPr id="5" name="Symbol zastępczy tekstu 4"/>
          <p:cNvSpPr>
            <a:spLocks noGrp="1"/>
          </p:cNvSpPr>
          <p:nvPr>
            <p:ph type="body" sz="quarter" idx="3"/>
          </p:nvPr>
        </p:nvSpPr>
        <p:spPr/>
        <p:txBody>
          <a:bodyPr rtlCol="0">
            <a:normAutofit/>
          </a:bodyPr>
          <a:lstStyle/>
          <a:p>
            <a:pPr fontAlgn="auto">
              <a:spcAft>
                <a:spcPts val="0"/>
              </a:spcAft>
              <a:buFont typeface="Arial" pitchFamily="34" charset="0"/>
              <a:buNone/>
              <a:defRPr/>
            </a:pPr>
            <a:r>
              <a:rPr lang="pl-PL" dirty="0" smtClean="0">
                <a:solidFill>
                  <a:schemeClr val="tx2">
                    <a:lumMod val="10000"/>
                  </a:schemeClr>
                </a:solidFill>
              </a:rPr>
              <a:t>Jazda na rowerze:</a:t>
            </a:r>
            <a:endParaRPr lang="pl-PL" dirty="0">
              <a:solidFill>
                <a:schemeClr val="tx2">
                  <a:lumMod val="10000"/>
                </a:schemeClr>
              </a:solidFill>
            </a:endParaRPr>
          </a:p>
        </p:txBody>
      </p:sp>
      <p:sp>
        <p:nvSpPr>
          <p:cNvPr id="6" name="Symbol zastępczy zawartości 5"/>
          <p:cNvSpPr>
            <a:spLocks noGrp="1"/>
          </p:cNvSpPr>
          <p:nvPr>
            <p:ph sz="quarter" idx="4"/>
          </p:nvPr>
        </p:nvSpPr>
        <p:spPr>
          <a:xfrm>
            <a:off x="4643438" y="2420938"/>
            <a:ext cx="4041775" cy="3735387"/>
          </a:xfrm>
        </p:spPr>
        <p:txBody>
          <a:bodyPr>
            <a:normAutofit/>
          </a:bodyPr>
          <a:lstStyle/>
          <a:p>
            <a:pPr marL="92075" indent="0">
              <a:lnSpc>
                <a:spcPct val="90000"/>
              </a:lnSpc>
              <a:buFont typeface="Arial" charset="0"/>
              <a:buNone/>
            </a:pPr>
            <a:r>
              <a:rPr lang="pl-PL" smtClean="0">
                <a:solidFill>
                  <a:srgbClr val="1E1C11"/>
                </a:solidFill>
              </a:rPr>
              <a:t>Jazda na rowerze jest wysiłkiem, który korzystanie wpływa na układ krążenia, poprawia wydolność organizmu, a także wspomaga pracę układu oddechowego. Osoby które jeżdżą na rowerze rzadziej chorują na schorzenia kręgosłupa i żylaków.</a:t>
            </a:r>
            <a:r>
              <a:rPr lang="pl-PL" smtClean="0"/>
              <a:t/>
            </a:r>
            <a:br>
              <a:rPr lang="pl-PL" smtClean="0"/>
            </a:br>
            <a:endParaRPr lang="pl-PL"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normAutofit/>
          </a:bodyPr>
          <a:lstStyle/>
          <a:p>
            <a:pPr fontAlgn="auto">
              <a:spcAft>
                <a:spcPts val="0"/>
              </a:spcAft>
              <a:defRPr/>
            </a:pPr>
            <a:r>
              <a:rPr lang="pl-PL" b="1" dirty="0" err="1" smtClean="0">
                <a:solidFill>
                  <a:schemeClr val="tx1">
                    <a:lumMod val="50000"/>
                  </a:schemeClr>
                </a:solidFill>
              </a:rPr>
              <a:t>Nordic</a:t>
            </a:r>
            <a:r>
              <a:rPr lang="pl-PL" b="1" dirty="0" smtClean="0">
                <a:solidFill>
                  <a:schemeClr val="tx1">
                    <a:lumMod val="50000"/>
                  </a:schemeClr>
                </a:solidFill>
              </a:rPr>
              <a:t> </a:t>
            </a:r>
            <a:r>
              <a:rPr lang="pl-PL" b="1" dirty="0" err="1" smtClean="0">
                <a:solidFill>
                  <a:schemeClr val="tx1">
                    <a:lumMod val="50000"/>
                  </a:schemeClr>
                </a:solidFill>
              </a:rPr>
              <a:t>Walking</a:t>
            </a:r>
            <a:endParaRPr lang="pl-PL" dirty="0">
              <a:solidFill>
                <a:schemeClr val="tx1">
                  <a:lumMod val="50000"/>
                </a:schemeClr>
              </a:solidFill>
            </a:endParaRPr>
          </a:p>
        </p:txBody>
      </p:sp>
      <p:sp>
        <p:nvSpPr>
          <p:cNvPr id="19458" name="Symbol zastępczy tekstu 2"/>
          <p:cNvSpPr>
            <a:spLocks noGrp="1"/>
          </p:cNvSpPr>
          <p:nvPr>
            <p:ph type="body" idx="1"/>
          </p:nvPr>
        </p:nvSpPr>
        <p:spPr/>
        <p:txBody>
          <a:bodyPr/>
          <a:lstStyle/>
          <a:p>
            <a:endParaRPr lang="pl-PL" smtClean="0"/>
          </a:p>
        </p:txBody>
      </p:sp>
      <p:pic>
        <p:nvPicPr>
          <p:cNvPr id="19459" name="Symbol zastępczy zawartości 6" descr="keep2143.jpg"/>
          <p:cNvPicPr>
            <a:picLocks noGrp="1" noChangeAspect="1"/>
          </p:cNvPicPr>
          <p:nvPr>
            <p:ph sz="half" idx="2"/>
          </p:nvPr>
        </p:nvPicPr>
        <p:blipFill>
          <a:blip r:embed="rId2"/>
          <a:srcRect/>
          <a:stretch>
            <a:fillRect/>
          </a:stretch>
        </p:blipFill>
        <p:spPr>
          <a:xfrm>
            <a:off x="457200" y="2808288"/>
            <a:ext cx="4040188" cy="2684462"/>
          </a:xfrm>
        </p:spPr>
      </p:pic>
      <p:sp>
        <p:nvSpPr>
          <p:cNvPr id="5" name="Symbol zastępczy tekstu 4"/>
          <p:cNvSpPr>
            <a:spLocks noGrp="1"/>
          </p:cNvSpPr>
          <p:nvPr>
            <p:ph type="body" sz="quarter" idx="3"/>
          </p:nvPr>
        </p:nvSpPr>
        <p:spPr/>
        <p:txBody>
          <a:bodyPr rtlCol="0">
            <a:normAutofit/>
          </a:bodyPr>
          <a:lstStyle/>
          <a:p>
            <a:pPr fontAlgn="auto">
              <a:spcAft>
                <a:spcPts val="0"/>
              </a:spcAft>
              <a:buFont typeface="Arial" pitchFamily="34" charset="0"/>
              <a:buNone/>
              <a:defRPr/>
            </a:pPr>
            <a:r>
              <a:rPr lang="pl-PL" dirty="0" err="1">
                <a:solidFill>
                  <a:schemeClr val="tx2">
                    <a:lumMod val="10000"/>
                  </a:schemeClr>
                </a:solidFill>
              </a:rPr>
              <a:t>Nordic</a:t>
            </a:r>
            <a:r>
              <a:rPr lang="pl-PL" dirty="0">
                <a:solidFill>
                  <a:schemeClr val="tx2">
                    <a:lumMod val="10000"/>
                  </a:schemeClr>
                </a:solidFill>
              </a:rPr>
              <a:t> </a:t>
            </a:r>
            <a:r>
              <a:rPr lang="pl-PL" dirty="0" err="1" smtClean="0">
                <a:solidFill>
                  <a:schemeClr val="tx2">
                    <a:lumMod val="10000"/>
                  </a:schemeClr>
                </a:solidFill>
              </a:rPr>
              <a:t>Walking</a:t>
            </a:r>
            <a:r>
              <a:rPr lang="pl-PL" dirty="0">
                <a:solidFill>
                  <a:schemeClr val="tx2">
                    <a:lumMod val="10000"/>
                  </a:schemeClr>
                </a:solidFill>
              </a:rPr>
              <a:t>:</a:t>
            </a:r>
          </a:p>
        </p:txBody>
      </p:sp>
      <p:sp>
        <p:nvSpPr>
          <p:cNvPr id="6" name="Symbol zastępczy zawartości 5"/>
          <p:cNvSpPr>
            <a:spLocks noGrp="1"/>
          </p:cNvSpPr>
          <p:nvPr>
            <p:ph sz="quarter" idx="4"/>
          </p:nvPr>
        </p:nvSpPr>
        <p:spPr>
          <a:xfrm>
            <a:off x="4643438" y="2708275"/>
            <a:ext cx="4041775" cy="2808288"/>
          </a:xfrm>
        </p:spPr>
        <p:txBody>
          <a:bodyPr>
            <a:normAutofit/>
          </a:bodyPr>
          <a:lstStyle/>
          <a:p>
            <a:pPr marL="93663" indent="-1588">
              <a:lnSpc>
                <a:spcPct val="80000"/>
              </a:lnSpc>
              <a:buFont typeface="Arial" charset="0"/>
              <a:buNone/>
            </a:pPr>
            <a:r>
              <a:rPr lang="pl-PL" sz="1700" smtClean="0">
                <a:solidFill>
                  <a:srgbClr val="1E1C11"/>
                </a:solidFill>
              </a:rPr>
              <a:t>To technika marszu polegająca na zaangażowaniu do wysiłku jak największej partii układu ruchu poprzez zwiększone wymachy ramion, wydłużony krok oraz prawidłowe zastosowanie specjalnie zaprojektowanych kijków. Prawidłowa technika marszu pociąga za sobą wiele korzyści: odciążenie stawów kończyn dolnych i kręgosłupa, poprawę kondycji, siły i gibkość. Stanowi ona jedną z najko-rzystniejszych i najbardziej uniwersalnych form aktywności ruchowych.</a:t>
            </a:r>
            <a:r>
              <a:rPr lang="pl-PL" sz="1700" smtClean="0"/>
              <a:t/>
            </a:r>
            <a:br>
              <a:rPr lang="pl-PL" sz="1700" smtClean="0"/>
            </a:br>
            <a:r>
              <a:rPr lang="pl-PL" sz="1700" smtClean="0"/>
              <a:t/>
            </a:r>
            <a:br>
              <a:rPr lang="pl-PL" sz="1700" smtClean="0"/>
            </a:br>
            <a:endParaRPr lang="pl-PL" sz="17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ytuł 1"/>
          <p:cNvSpPr>
            <a:spLocks noGrp="1"/>
          </p:cNvSpPr>
          <p:nvPr>
            <p:ph type="title"/>
          </p:nvPr>
        </p:nvSpPr>
        <p:spPr/>
        <p:txBody>
          <a:bodyPr/>
          <a:lstStyle/>
          <a:p>
            <a:r>
              <a:rPr lang="pl-PL" smtClean="0">
                <a:solidFill>
                  <a:srgbClr val="FF0000"/>
                </a:solidFill>
              </a:rPr>
              <a:t>Co dają poranne treningi?</a:t>
            </a:r>
          </a:p>
        </p:txBody>
      </p:sp>
      <p:pic>
        <p:nvPicPr>
          <p:cNvPr id="20483" name="Symbol zastępczy zawartości 6" descr="keep2134579.jpg"/>
          <p:cNvPicPr>
            <a:picLocks noGrp="1" noChangeAspect="1"/>
          </p:cNvPicPr>
          <p:nvPr>
            <p:ph sz="half" idx="2"/>
          </p:nvPr>
        </p:nvPicPr>
        <p:blipFill>
          <a:blip r:embed="rId2"/>
          <a:srcRect/>
          <a:stretch>
            <a:fillRect/>
          </a:stretch>
        </p:blipFill>
        <p:spPr>
          <a:xfrm>
            <a:off x="2484438" y="1628775"/>
            <a:ext cx="4040187" cy="1347788"/>
          </a:xfrm>
        </p:spPr>
      </p:pic>
      <p:sp>
        <p:nvSpPr>
          <p:cNvPr id="6" name="Symbol zastępczy zawartości 5"/>
          <p:cNvSpPr>
            <a:spLocks noGrp="1"/>
          </p:cNvSpPr>
          <p:nvPr>
            <p:ph sz="quarter" idx="4"/>
          </p:nvPr>
        </p:nvSpPr>
        <p:spPr>
          <a:xfrm>
            <a:off x="755650" y="3500438"/>
            <a:ext cx="7632700" cy="1873250"/>
          </a:xfrm>
        </p:spPr>
        <p:txBody>
          <a:bodyPr>
            <a:normAutofit/>
          </a:bodyPr>
          <a:lstStyle/>
          <a:p>
            <a:pPr marL="0" indent="0">
              <a:lnSpc>
                <a:spcPct val="80000"/>
              </a:lnSpc>
              <a:buFont typeface="Arial" charset="0"/>
              <a:buNone/>
            </a:pPr>
            <a:r>
              <a:rPr lang="pl-PL" sz="2200" smtClean="0">
                <a:solidFill>
                  <a:srgbClr val="1E1C11"/>
                </a:solidFill>
              </a:rPr>
              <a:t>Treningi poranne pobudzą do dziania cały nasz organizm, a nawet mózg. W rezultacie będziemy wypoczęci i z większą ochotą pójdziemy do pracy. Ludzie, którzy regularnie uprawiają sport, odznaczają się zdecydowanie większą aktywnością umysłową podczas dnia w pracy. Są oni bardziej odporni na stres, pewni siebie i pozytywnie nastawieni do otoczenia.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normAutofit fontScale="90000"/>
          </a:bodyPr>
          <a:lstStyle/>
          <a:p>
            <a:pPr fontAlgn="auto">
              <a:spcAft>
                <a:spcPts val="0"/>
              </a:spcAft>
              <a:defRPr/>
            </a:pPr>
            <a:r>
              <a:rPr lang="pl-PL" dirty="0">
                <a:solidFill>
                  <a:schemeClr val="accent6">
                    <a:lumMod val="75000"/>
                  </a:schemeClr>
                </a:solidFill>
              </a:rPr>
              <a:t>ZALETY BIEGANIA </a:t>
            </a:r>
            <a:r>
              <a:rPr lang="pl-PL" dirty="0"/>
              <a:t/>
            </a:r>
            <a:br>
              <a:rPr lang="pl-PL" dirty="0"/>
            </a:br>
            <a:endParaRPr lang="pl-PL" dirty="0"/>
          </a:p>
        </p:txBody>
      </p:sp>
      <p:sp>
        <p:nvSpPr>
          <p:cNvPr id="3" name="Symbol zastępczy zawartości 2"/>
          <p:cNvSpPr>
            <a:spLocks noGrp="1"/>
          </p:cNvSpPr>
          <p:nvPr>
            <p:ph sz="half" idx="1"/>
          </p:nvPr>
        </p:nvSpPr>
        <p:spPr/>
        <p:txBody>
          <a:bodyPr>
            <a:normAutofit/>
          </a:bodyPr>
          <a:lstStyle/>
          <a:p>
            <a:pPr marL="93663" indent="-1588">
              <a:lnSpc>
                <a:spcPct val="90000"/>
              </a:lnSpc>
              <a:buFont typeface="Arial" charset="0"/>
              <a:buNone/>
            </a:pPr>
            <a:r>
              <a:rPr lang="pl-PL" sz="2600" smtClean="0">
                <a:solidFill>
                  <a:srgbClr val="1E1C11"/>
                </a:solidFill>
              </a:rPr>
              <a:t>Lepsze krążenie – Twoja krew zacznie szybciej krążyć, tkanki, mięśnie, serce, nerki i inne narządy będą lepiej ukrwione oraz dotlenione. Spowoduje to lepsze samopoczucie a dodatkowo lepszą pracę Twojego organizmu, który musi się zmagać z codzienną rzeczywistością.</a:t>
            </a:r>
          </a:p>
          <a:p>
            <a:pPr marL="93663" indent="-1588">
              <a:lnSpc>
                <a:spcPct val="90000"/>
              </a:lnSpc>
            </a:pPr>
            <a:endParaRPr lang="pl-PL" sz="2600" smtClean="0"/>
          </a:p>
        </p:txBody>
      </p:sp>
      <p:pic>
        <p:nvPicPr>
          <p:cNvPr id="23555" name="Picture 2"/>
          <p:cNvPicPr>
            <a:picLocks noGrp="1" noChangeAspect="1" noChangeArrowheads="1"/>
          </p:cNvPicPr>
          <p:nvPr>
            <p:ph sz="half" idx="2"/>
          </p:nvPr>
        </p:nvPicPr>
        <p:blipFill>
          <a:blip r:embed="rId2"/>
          <a:srcRect/>
          <a:stretch>
            <a:fillRect/>
          </a:stretch>
        </p:blipFill>
        <p:spPr>
          <a:xfrm>
            <a:off x="5076825" y="1341438"/>
            <a:ext cx="3502025" cy="496887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ytuł 1"/>
          <p:cNvSpPr>
            <a:spLocks noGrp="1"/>
          </p:cNvSpPr>
          <p:nvPr>
            <p:ph type="title" idx="4294967295"/>
          </p:nvPr>
        </p:nvSpPr>
        <p:spPr>
          <a:xfrm>
            <a:off x="323850" y="115888"/>
            <a:ext cx="8362950" cy="1301750"/>
          </a:xfrm>
        </p:spPr>
        <p:txBody>
          <a:bodyPr/>
          <a:lstStyle/>
          <a:p>
            <a:r>
              <a:rPr lang="pl-PL" smtClean="0">
                <a:solidFill>
                  <a:srgbClr val="FFC000"/>
                </a:solidFill>
              </a:rPr>
              <a:t>AKTYWNOŚĆ FIZYCZNA</a:t>
            </a:r>
          </a:p>
        </p:txBody>
      </p:sp>
      <p:sp>
        <p:nvSpPr>
          <p:cNvPr id="3" name="Prostokąt 2"/>
          <p:cNvSpPr/>
          <p:nvPr/>
        </p:nvSpPr>
        <p:spPr>
          <a:xfrm>
            <a:off x="684213" y="1773238"/>
            <a:ext cx="7775575" cy="3935412"/>
          </a:xfrm>
          <a:prstGeom prst="rect">
            <a:avLst/>
          </a:prstGeom>
        </p:spPr>
        <p:txBody>
          <a:bodyPr>
            <a:spAutoFit/>
          </a:bodyPr>
          <a:lstStyle/>
          <a:p>
            <a:r>
              <a:rPr lang="pl-PL" sz="2800">
                <a:solidFill>
                  <a:srgbClr val="1E1C11"/>
                </a:solidFill>
                <a:latin typeface="Calibri" pitchFamily="34" charset="0"/>
              </a:rPr>
              <a:t>Jest nieodłącznym atrybutem życia człowieka. </a:t>
            </a:r>
            <a:br>
              <a:rPr lang="pl-PL" sz="2800">
                <a:solidFill>
                  <a:srgbClr val="1E1C11"/>
                </a:solidFill>
                <a:latin typeface="Calibri" pitchFamily="34" charset="0"/>
              </a:rPr>
            </a:br>
            <a:r>
              <a:rPr lang="pl-PL" sz="2800">
                <a:solidFill>
                  <a:srgbClr val="1E1C11"/>
                </a:solidFill>
                <a:latin typeface="Calibri" pitchFamily="34" charset="0"/>
              </a:rPr>
              <a:t/>
            </a:r>
            <a:br>
              <a:rPr lang="pl-PL" sz="2800">
                <a:solidFill>
                  <a:srgbClr val="1E1C11"/>
                </a:solidFill>
                <a:latin typeface="Calibri" pitchFamily="34" charset="0"/>
              </a:rPr>
            </a:br>
            <a:r>
              <a:rPr lang="pl-PL" sz="2800">
                <a:solidFill>
                  <a:srgbClr val="1E1C11"/>
                </a:solidFill>
                <a:latin typeface="Calibri" pitchFamily="34" charset="0"/>
              </a:rPr>
              <a:t>Wynika z wrodzonych potrzeb organizmu i nabytych umiejętności.</a:t>
            </a:r>
            <a:br>
              <a:rPr lang="pl-PL" sz="2800">
                <a:solidFill>
                  <a:srgbClr val="1E1C11"/>
                </a:solidFill>
                <a:latin typeface="Calibri" pitchFamily="34" charset="0"/>
              </a:rPr>
            </a:br>
            <a:r>
              <a:rPr lang="pl-PL" sz="2800">
                <a:solidFill>
                  <a:srgbClr val="1E1C11"/>
                </a:solidFill>
                <a:latin typeface="Calibri" pitchFamily="34" charset="0"/>
              </a:rPr>
              <a:t/>
            </a:r>
            <a:br>
              <a:rPr lang="pl-PL" sz="2800">
                <a:solidFill>
                  <a:srgbClr val="1E1C11"/>
                </a:solidFill>
                <a:latin typeface="Calibri" pitchFamily="34" charset="0"/>
              </a:rPr>
            </a:br>
            <a:r>
              <a:rPr lang="pl-PL" sz="2800">
                <a:solidFill>
                  <a:srgbClr val="1E1C11"/>
                </a:solidFill>
                <a:latin typeface="Calibri" pitchFamily="34" charset="0"/>
              </a:rPr>
              <a:t>Jest niezbędnym elementem zdrowego stylu życia.</a:t>
            </a:r>
            <a:br>
              <a:rPr lang="pl-PL" sz="2800">
                <a:solidFill>
                  <a:srgbClr val="1E1C11"/>
                </a:solidFill>
                <a:latin typeface="Calibri" pitchFamily="34" charset="0"/>
              </a:rPr>
            </a:br>
            <a:r>
              <a:rPr lang="pl-PL" sz="2800">
                <a:solidFill>
                  <a:srgbClr val="1E1C11"/>
                </a:solidFill>
                <a:latin typeface="Calibri" pitchFamily="34" charset="0"/>
              </a:rPr>
              <a:t/>
            </a:r>
            <a:br>
              <a:rPr lang="pl-PL" sz="2800">
                <a:solidFill>
                  <a:srgbClr val="1E1C11"/>
                </a:solidFill>
                <a:latin typeface="Calibri" pitchFamily="34" charset="0"/>
              </a:rPr>
            </a:br>
            <a:r>
              <a:rPr lang="pl-PL" sz="2800">
                <a:solidFill>
                  <a:srgbClr val="1E1C11"/>
                </a:solidFill>
                <a:latin typeface="Calibri" pitchFamily="34" charset="0"/>
              </a:rPr>
              <a:t>Poprawia stan naszego zdrowia i samopoczucie.</a:t>
            </a:r>
            <a:r>
              <a:rPr lang="pl-PL" sz="2800">
                <a:latin typeface="Calibri" pitchFamily="34" charset="0"/>
              </a:rPr>
              <a:t/>
            </a:r>
            <a:br>
              <a:rPr lang="pl-PL" sz="2800">
                <a:latin typeface="Calibri" pitchFamily="34" charset="0"/>
              </a:rPr>
            </a:br>
            <a:endParaRPr lang="pl-PL" sz="280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827088" y="981075"/>
            <a:ext cx="7561262" cy="3990975"/>
          </a:xfrm>
          <a:prstGeom prst="rect">
            <a:avLst/>
          </a:prstGeom>
        </p:spPr>
        <p:txBody>
          <a:bodyPr>
            <a:spAutoFit/>
          </a:bodyPr>
          <a:lstStyle/>
          <a:p>
            <a:r>
              <a:rPr lang="pl-PL" sz="3200">
                <a:solidFill>
                  <a:srgbClr val="1E1C11"/>
                </a:solidFill>
                <a:latin typeface="Calibri" pitchFamily="34" charset="0"/>
              </a:rPr>
              <a:t>Dobra sylwetka – codzienne (regularne) ćwiczenia dają Ci gwarancję dobrej sylwetki. Twoje ciało wróci do formy, a Ty znowu zgubisz zbędne kilogramy. Poczujesz się lżej, będziesz mógł przenosić góry. Dodatkowo będziesz dobrze wyglądał, a Twój organizm nie będzie narażony na ryzyko chorób cywilizacyjnych.</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3933825"/>
            <a:ext cx="8362950" cy="2192338"/>
          </a:xfrm>
        </p:spPr>
        <p:txBody>
          <a:bodyPr>
            <a:normAutofit/>
          </a:bodyPr>
          <a:lstStyle/>
          <a:p>
            <a:pPr marL="92075" indent="0">
              <a:buFont typeface="Arial" charset="0"/>
              <a:buNone/>
            </a:pPr>
            <a:r>
              <a:rPr lang="pl-PL" smtClean="0">
                <a:solidFill>
                  <a:srgbClr val="1E1C11"/>
                </a:solidFill>
              </a:rPr>
              <a:t>Mnóstwo energii – wysiłek da Ci pozytywną energię oraz uśmiech na twarzy Przełamiesz bariery, osiągniesz cel i doładujesz swoje akumulatory - wszystko to pozwoli Ci na „złapanie” energii.</a:t>
            </a:r>
          </a:p>
          <a:p>
            <a:pPr marL="92075" indent="0"/>
            <a:endParaRPr lang="pl-PL" smtClean="0"/>
          </a:p>
        </p:txBody>
      </p:sp>
      <p:pic>
        <p:nvPicPr>
          <p:cNvPr id="25603" name="Picture 2"/>
          <p:cNvPicPr>
            <a:picLocks noGrp="1" noChangeAspect="1" noChangeArrowheads="1"/>
          </p:cNvPicPr>
          <p:nvPr>
            <p:ph sz="half" idx="2"/>
          </p:nvPr>
        </p:nvPicPr>
        <p:blipFill>
          <a:blip r:embed="rId2"/>
          <a:srcRect/>
          <a:stretch>
            <a:fillRect/>
          </a:stretch>
        </p:blipFill>
        <p:spPr>
          <a:xfrm>
            <a:off x="611188" y="620713"/>
            <a:ext cx="4495800" cy="3024187"/>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ytuł 1"/>
          <p:cNvSpPr>
            <a:spLocks noGrp="1"/>
          </p:cNvSpPr>
          <p:nvPr>
            <p:ph type="title"/>
          </p:nvPr>
        </p:nvSpPr>
        <p:spPr/>
        <p:txBody>
          <a:bodyPr/>
          <a:lstStyle/>
          <a:p>
            <a:r>
              <a:rPr lang="pl-PL" smtClean="0">
                <a:solidFill>
                  <a:schemeClr val="tx2"/>
                </a:solidFill>
              </a:rPr>
              <a:t>TEST COOPERA</a:t>
            </a:r>
          </a:p>
        </p:txBody>
      </p:sp>
      <p:sp>
        <p:nvSpPr>
          <p:cNvPr id="34818" name="Symbol zastępczy zawartości 2"/>
          <p:cNvSpPr>
            <a:spLocks noGrp="1"/>
          </p:cNvSpPr>
          <p:nvPr>
            <p:ph sz="half" idx="1"/>
          </p:nvPr>
        </p:nvSpPr>
        <p:spPr>
          <a:xfrm>
            <a:off x="395288" y="1844675"/>
            <a:ext cx="4038600" cy="4525963"/>
          </a:xfrm>
        </p:spPr>
        <p:txBody>
          <a:bodyPr/>
          <a:lstStyle/>
          <a:p>
            <a:pPr marL="0" indent="0">
              <a:buFont typeface="Arial" charset="0"/>
              <a:buNone/>
            </a:pPr>
            <a:r>
              <a:rPr lang="pl-PL" sz="2200" smtClean="0">
                <a:solidFill>
                  <a:schemeClr val="bg1"/>
                </a:solidFill>
              </a:rPr>
              <a:t>Próba wytrzymałościowa opracowana przez Kennetha H. Coopera – amerykańskiego lekarza i fizjologa, który w latach 70. pracował w Narodowej Agencji Aeronautyki i Przestrzeni Kosmicznej USA (NASA), gdzie przygotowywał programy kondycyjne dla astronautów. Uznawany za twórcę aerobiku, ale przede wszystkim za propagatora aktywności fizycznej.</a:t>
            </a:r>
            <a:endParaRPr lang="pl-PL" sz="2200" smtClean="0"/>
          </a:p>
        </p:txBody>
      </p:sp>
      <p:pic>
        <p:nvPicPr>
          <p:cNvPr id="34821" name="Symbol zastępczy zawartości 4"/>
          <p:cNvPicPr>
            <a:picLocks noChangeAspect="1"/>
          </p:cNvPicPr>
          <p:nvPr/>
        </p:nvPicPr>
        <p:blipFill>
          <a:blip r:embed="rId2"/>
          <a:srcRect/>
          <a:stretch>
            <a:fillRect/>
          </a:stretch>
        </p:blipFill>
        <p:spPr bwMode="auto">
          <a:xfrm>
            <a:off x="4356100" y="1773238"/>
            <a:ext cx="4330700" cy="357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zawartości 2"/>
          <p:cNvSpPr>
            <a:spLocks noGrp="1"/>
          </p:cNvSpPr>
          <p:nvPr>
            <p:ph sz="half" idx="1"/>
          </p:nvPr>
        </p:nvSpPr>
        <p:spPr>
          <a:xfrm>
            <a:off x="468313" y="765175"/>
            <a:ext cx="7920037" cy="1943100"/>
          </a:xfrm>
        </p:spPr>
        <p:txBody>
          <a:bodyPr/>
          <a:lstStyle/>
          <a:p>
            <a:pPr marL="177800" indent="-1588">
              <a:buFont typeface="Arial" charset="0"/>
              <a:buNone/>
            </a:pPr>
            <a:r>
              <a:rPr lang="pl-PL" sz="2000" smtClean="0">
                <a:solidFill>
                  <a:schemeClr val="bg1"/>
                </a:solidFill>
              </a:rPr>
              <a:t>Kenneth Cooper opracował zestaw ćwiczeń obejmujących bieg, chód, pływanie i kolarstwo. Jednak próba biegowa cieszy się największą popularnością. Polega ona na przemierzeniu (w dowolny sposób: biegnąc, idąc o własnych siłach) jak największego dystansu w ciągu 12 minut. Kondycję fizyczną, w zależności od wieku i płci określa się na podstawie pokonanego dystansu.</a:t>
            </a:r>
          </a:p>
          <a:p>
            <a:pPr marL="177800" indent="-1588">
              <a:buFont typeface="Arial" charset="0"/>
              <a:buNone/>
            </a:pPr>
            <a:endParaRPr lang="pl-PL" smtClean="0">
              <a:solidFill>
                <a:schemeClr val="bg1"/>
              </a:solidFill>
            </a:endParaRPr>
          </a:p>
        </p:txBody>
      </p:sp>
      <p:pic>
        <p:nvPicPr>
          <p:cNvPr id="36867" name="Symbol zastępczy zawartości 4"/>
          <p:cNvPicPr>
            <a:picLocks noGrp="1" noChangeAspect="1"/>
          </p:cNvPicPr>
          <p:nvPr>
            <p:ph sz="half" idx="2"/>
          </p:nvPr>
        </p:nvPicPr>
        <p:blipFill>
          <a:blip r:embed="rId2"/>
          <a:srcRect/>
          <a:stretch>
            <a:fillRect/>
          </a:stretch>
        </p:blipFill>
        <p:spPr>
          <a:xfrm>
            <a:off x="4284663" y="2997200"/>
            <a:ext cx="4257675" cy="3144838"/>
          </a:xfrm>
        </p:spPr>
      </p:pic>
      <p:sp>
        <p:nvSpPr>
          <p:cNvPr id="36870" name="Symbol zastępczy zawartości 2"/>
          <p:cNvSpPr>
            <a:spLocks/>
          </p:cNvSpPr>
          <p:nvPr/>
        </p:nvSpPr>
        <p:spPr bwMode="auto">
          <a:xfrm>
            <a:off x="468313" y="3068638"/>
            <a:ext cx="3743325" cy="1943100"/>
          </a:xfrm>
          <a:prstGeom prst="rect">
            <a:avLst/>
          </a:prstGeom>
          <a:noFill/>
          <a:ln w="9525">
            <a:noFill/>
            <a:miter lim="800000"/>
            <a:headEnd/>
            <a:tailEnd/>
          </a:ln>
        </p:spPr>
        <p:txBody>
          <a:bodyPr/>
          <a:lstStyle/>
          <a:p>
            <a:pPr marL="177800" indent="-1588">
              <a:spcBef>
                <a:spcPct val="20000"/>
              </a:spcBef>
              <a:buFont typeface="Arial" charset="0"/>
              <a:buNone/>
            </a:pPr>
            <a:r>
              <a:rPr lang="pl-PL" sz="2000">
                <a:solidFill>
                  <a:schemeClr val="bg1"/>
                </a:solidFill>
                <a:latin typeface="Calibri" pitchFamily="34" charset="0"/>
              </a:rPr>
              <a:t>Test szacuje wytrzymałość krążeniowo-oddechową i jest przeznaczony dla osób od ok. 13 roku życia, aktywnych fizycznie na poziomie rekreacyjnym lub wyczynowym.</a:t>
            </a:r>
          </a:p>
          <a:p>
            <a:pPr marL="177800" indent="-1588">
              <a:spcBef>
                <a:spcPct val="20000"/>
              </a:spcBef>
              <a:buFont typeface="Arial" charset="0"/>
              <a:buNone/>
            </a:pPr>
            <a:endParaRPr lang="pl-PL" sz="2000">
              <a:solidFill>
                <a:schemeClr val="bg1"/>
              </a:solidFill>
              <a:latin typeface="Calibri" pitchFamily="34" charset="0"/>
            </a:endParaRPr>
          </a:p>
          <a:p>
            <a:pPr marL="177800" indent="-1588">
              <a:spcBef>
                <a:spcPct val="20000"/>
              </a:spcBef>
              <a:buFont typeface="Arial" charset="0"/>
              <a:buNone/>
            </a:pPr>
            <a:endParaRPr lang="pl-PL" sz="28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p:cNvSpPr>
          <p:nvPr>
            <p:ph type="body" idx="1"/>
          </p:nvPr>
        </p:nvSpPr>
        <p:spPr>
          <a:xfrm>
            <a:off x="468313" y="981075"/>
            <a:ext cx="8229600" cy="576263"/>
          </a:xfrm>
        </p:spPr>
        <p:txBody>
          <a:bodyPr/>
          <a:lstStyle/>
          <a:p>
            <a:pPr marL="0" indent="0">
              <a:buFont typeface="Arial" charset="0"/>
              <a:buNone/>
            </a:pPr>
            <a:r>
              <a:rPr lang="pl-PL" sz="2000" smtClean="0">
                <a:solidFill>
                  <a:schemeClr val="bg1"/>
                </a:solidFill>
              </a:rPr>
              <a:t>Poniższa tabela zawiera wyniki uwzględniające wiek i płeć testowanej osoby.</a:t>
            </a:r>
          </a:p>
        </p:txBody>
      </p:sp>
      <p:pic>
        <p:nvPicPr>
          <p:cNvPr id="51204" name="Picture 4" descr="cooper1"/>
          <p:cNvPicPr>
            <a:picLocks noChangeAspect="1" noChangeArrowheads="1"/>
          </p:cNvPicPr>
          <p:nvPr/>
        </p:nvPicPr>
        <p:blipFill>
          <a:blip r:embed="rId2"/>
          <a:srcRect/>
          <a:stretch>
            <a:fillRect/>
          </a:stretch>
        </p:blipFill>
        <p:spPr bwMode="auto">
          <a:xfrm>
            <a:off x="539750" y="2133600"/>
            <a:ext cx="8064500" cy="224948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p:cNvSpPr>
          <p:nvPr>
            <p:ph type="body" idx="1"/>
          </p:nvPr>
        </p:nvSpPr>
        <p:spPr>
          <a:xfrm>
            <a:off x="539750" y="692150"/>
            <a:ext cx="8135938" cy="1441450"/>
          </a:xfrm>
        </p:spPr>
        <p:txBody>
          <a:bodyPr/>
          <a:lstStyle/>
          <a:p>
            <a:pPr marL="1588" indent="-1588">
              <a:buFont typeface="Arial" charset="0"/>
              <a:buNone/>
            </a:pPr>
            <a:r>
              <a:rPr lang="pl-PL" sz="2000" smtClean="0">
                <a:solidFill>
                  <a:schemeClr val="bg1"/>
                </a:solidFill>
              </a:rPr>
              <a:t>Osoby mające trudności z bieganiem lub mniej wydolne mogą sprawdzić się w mniej intensywnym teście marszowym na dystansie 4,8 km ( 3 mile). Dystans należy przejść szybkim marszowym krokiem po płaskim terenie, bez podbiegania – w jak najkrótszym czasie. Poniżej normy  [min:s] dla tej wersji.</a:t>
            </a:r>
          </a:p>
        </p:txBody>
      </p:sp>
      <p:pic>
        <p:nvPicPr>
          <p:cNvPr id="52228" name="Picture 4" descr="cooper2"/>
          <p:cNvPicPr>
            <a:picLocks noChangeAspect="1" noChangeArrowheads="1"/>
          </p:cNvPicPr>
          <p:nvPr/>
        </p:nvPicPr>
        <p:blipFill>
          <a:blip r:embed="rId2"/>
          <a:srcRect/>
          <a:stretch>
            <a:fillRect/>
          </a:stretch>
        </p:blipFill>
        <p:spPr bwMode="auto">
          <a:xfrm>
            <a:off x="611188" y="2708275"/>
            <a:ext cx="7993062" cy="30607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ytuł 1"/>
          <p:cNvSpPr>
            <a:spLocks noGrp="1"/>
          </p:cNvSpPr>
          <p:nvPr>
            <p:ph type="title"/>
          </p:nvPr>
        </p:nvSpPr>
        <p:spPr>
          <a:xfrm>
            <a:off x="468313" y="476250"/>
            <a:ext cx="8291512" cy="2089150"/>
          </a:xfrm>
        </p:spPr>
        <p:txBody>
          <a:bodyPr/>
          <a:lstStyle/>
          <a:p>
            <a:r>
              <a:rPr lang="pl-PL" sz="2000" smtClean="0">
                <a:solidFill>
                  <a:srgbClr val="990000"/>
                </a:solidFill>
              </a:rPr>
              <a:t>Prezentację przygotowali:</a:t>
            </a:r>
            <a:br>
              <a:rPr lang="pl-PL" sz="2000" smtClean="0">
                <a:solidFill>
                  <a:srgbClr val="990000"/>
                </a:solidFill>
              </a:rPr>
            </a:br>
            <a:r>
              <a:rPr lang="pl-PL" sz="2000" smtClean="0">
                <a:solidFill>
                  <a:srgbClr val="990000"/>
                </a:solidFill>
              </a:rPr>
              <a:t>Julia Konarkowska</a:t>
            </a:r>
            <a:br>
              <a:rPr lang="pl-PL" sz="2000" smtClean="0">
                <a:solidFill>
                  <a:srgbClr val="990000"/>
                </a:solidFill>
              </a:rPr>
            </a:br>
            <a:r>
              <a:rPr lang="pl-PL" sz="2000" smtClean="0">
                <a:solidFill>
                  <a:srgbClr val="990000"/>
                </a:solidFill>
              </a:rPr>
              <a:t>Sylwia Mucha</a:t>
            </a:r>
            <a:br>
              <a:rPr lang="pl-PL" sz="2000" smtClean="0">
                <a:solidFill>
                  <a:srgbClr val="990000"/>
                </a:solidFill>
              </a:rPr>
            </a:br>
            <a:r>
              <a:rPr lang="pl-PL" sz="2000" smtClean="0">
                <a:solidFill>
                  <a:srgbClr val="990000"/>
                </a:solidFill>
              </a:rPr>
              <a:t>Eryk Kościński</a:t>
            </a:r>
            <a:br>
              <a:rPr lang="pl-PL" sz="2000" smtClean="0">
                <a:solidFill>
                  <a:srgbClr val="990000"/>
                </a:solidFill>
              </a:rPr>
            </a:br>
            <a:r>
              <a:rPr lang="pl-PL" sz="2000" smtClean="0">
                <a:solidFill>
                  <a:srgbClr val="990000"/>
                </a:solidFill>
              </a:rPr>
              <a:t>Paweł Majusiak</a:t>
            </a:r>
            <a:br>
              <a:rPr lang="pl-PL" sz="2000" smtClean="0">
                <a:solidFill>
                  <a:srgbClr val="990000"/>
                </a:solidFill>
              </a:rPr>
            </a:br>
            <a:r>
              <a:rPr lang="pl-PL" sz="2000" smtClean="0">
                <a:solidFill>
                  <a:srgbClr val="990000"/>
                </a:solidFill>
              </a:rPr>
              <a:t>Dawid Zaworski</a:t>
            </a:r>
            <a:br>
              <a:rPr lang="pl-PL" sz="2000" smtClean="0">
                <a:solidFill>
                  <a:srgbClr val="990000"/>
                </a:solidFill>
              </a:rPr>
            </a:br>
            <a:r>
              <a:rPr lang="pl-PL" sz="2000" smtClean="0">
                <a:solidFill>
                  <a:srgbClr val="990000"/>
                </a:solidFill>
              </a:rPr>
              <a:t>Łukasz Andrzejewski</a:t>
            </a:r>
          </a:p>
        </p:txBody>
      </p:sp>
      <p:pic>
        <p:nvPicPr>
          <p:cNvPr id="39938" name="Symbol zastępczy zawartości 3"/>
          <p:cNvPicPr>
            <a:picLocks noGrp="1" noChangeAspect="1"/>
          </p:cNvPicPr>
          <p:nvPr>
            <p:ph idx="1"/>
          </p:nvPr>
        </p:nvPicPr>
        <p:blipFill>
          <a:blip r:embed="rId2"/>
          <a:srcRect/>
          <a:stretch>
            <a:fillRect/>
          </a:stretch>
        </p:blipFill>
        <p:spPr>
          <a:xfrm>
            <a:off x="2339975" y="2781300"/>
            <a:ext cx="4679950" cy="351155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900113" y="765175"/>
            <a:ext cx="7343775" cy="1920875"/>
          </a:xfrm>
          <a:prstGeom prst="rect">
            <a:avLst/>
          </a:prstGeom>
        </p:spPr>
        <p:txBody>
          <a:bodyPr>
            <a:spAutoFit/>
          </a:bodyPr>
          <a:lstStyle/>
          <a:p>
            <a:pPr algn="ctr"/>
            <a:r>
              <a:rPr lang="pl-PL" sz="4000">
                <a:solidFill>
                  <a:srgbClr val="1E1C11"/>
                </a:solidFill>
                <a:latin typeface="Calibri" pitchFamily="34" charset="0"/>
              </a:rPr>
              <a:t>Aby aktywność fizyczna przynosiła odpowiednie efekty, powinna być </a:t>
            </a:r>
            <a:br>
              <a:rPr lang="pl-PL" sz="4000">
                <a:solidFill>
                  <a:srgbClr val="1E1C11"/>
                </a:solidFill>
                <a:latin typeface="Calibri" pitchFamily="34" charset="0"/>
              </a:rPr>
            </a:br>
            <a:r>
              <a:rPr lang="pl-PL" sz="4000">
                <a:solidFill>
                  <a:srgbClr val="1E1C11"/>
                </a:solidFill>
                <a:latin typeface="Calibri" pitchFamily="34" charset="0"/>
              </a:rPr>
              <a:t>systematyczna.</a:t>
            </a:r>
            <a:endParaRPr lang="pl-PL">
              <a:latin typeface="Calibri" pitchFamily="34" charset="0"/>
            </a:endParaRPr>
          </a:p>
        </p:txBody>
      </p:sp>
      <p:pic>
        <p:nvPicPr>
          <p:cNvPr id="43011" name="Picture 2"/>
          <p:cNvPicPr>
            <a:picLocks noChangeAspect="1" noChangeArrowheads="1"/>
          </p:cNvPicPr>
          <p:nvPr/>
        </p:nvPicPr>
        <p:blipFill>
          <a:blip r:embed="rId2"/>
          <a:srcRect/>
          <a:stretch>
            <a:fillRect/>
          </a:stretch>
        </p:blipFill>
        <p:spPr bwMode="auto">
          <a:xfrm>
            <a:off x="1835150" y="3429000"/>
            <a:ext cx="5707063" cy="264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539750" y="1052513"/>
            <a:ext cx="8147050" cy="2016125"/>
          </a:xfrm>
        </p:spPr>
        <p:txBody>
          <a:bodyPr>
            <a:normAutofit/>
          </a:bodyPr>
          <a:lstStyle/>
          <a:p>
            <a:r>
              <a:rPr lang="pl-PL" smtClean="0">
                <a:solidFill>
                  <a:srgbClr val="93CDDD"/>
                </a:solidFill>
              </a:rPr>
              <a:t>Wpływ ruchu na organizm</a:t>
            </a:r>
          </a:p>
        </p:txBody>
      </p:sp>
      <p:sp>
        <p:nvSpPr>
          <p:cNvPr id="3" name="Prostokąt 2"/>
          <p:cNvSpPr/>
          <p:nvPr/>
        </p:nvSpPr>
        <p:spPr>
          <a:xfrm>
            <a:off x="1979613" y="3141663"/>
            <a:ext cx="5905500" cy="1066800"/>
          </a:xfrm>
          <a:prstGeom prst="rect">
            <a:avLst/>
          </a:prstGeom>
        </p:spPr>
        <p:txBody>
          <a:bodyPr>
            <a:spAutoFit/>
          </a:bodyPr>
          <a:lstStyle/>
          <a:p>
            <a:pPr algn="ctr"/>
            <a:r>
              <a:rPr lang="pl-PL" sz="3200">
                <a:solidFill>
                  <a:srgbClr val="93CDDD"/>
                </a:solidFill>
                <a:latin typeface="Calibri" pitchFamily="34" charset="0"/>
              </a:rPr>
              <a:t>O tym, jak ważny jest ruch w życiu codziennym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rostokąt 2"/>
          <p:cNvSpPr>
            <a:spLocks noChangeArrowheads="1"/>
          </p:cNvSpPr>
          <p:nvPr/>
        </p:nvSpPr>
        <p:spPr bwMode="auto">
          <a:xfrm>
            <a:off x="1331913" y="981075"/>
            <a:ext cx="5688012" cy="400050"/>
          </a:xfrm>
          <a:prstGeom prst="rect">
            <a:avLst/>
          </a:prstGeom>
          <a:noFill/>
          <a:ln w="9525">
            <a:noFill/>
            <a:miter lim="800000"/>
            <a:headEnd/>
            <a:tailEnd/>
          </a:ln>
        </p:spPr>
        <p:txBody>
          <a:bodyPr>
            <a:spAutoFit/>
          </a:bodyPr>
          <a:lstStyle/>
          <a:p>
            <a:endParaRPr lang="pl-PL" sz="2000">
              <a:latin typeface="Calibri" pitchFamily="34" charset="0"/>
            </a:endParaRPr>
          </a:p>
        </p:txBody>
      </p:sp>
      <p:sp>
        <p:nvSpPr>
          <p:cNvPr id="45060" name="Prostokąt 10"/>
          <p:cNvSpPr>
            <a:spLocks noChangeArrowheads="1"/>
          </p:cNvSpPr>
          <p:nvPr/>
        </p:nvSpPr>
        <p:spPr bwMode="auto">
          <a:xfrm>
            <a:off x="611188" y="692150"/>
            <a:ext cx="7921625" cy="5568950"/>
          </a:xfrm>
          <a:prstGeom prst="rect">
            <a:avLst/>
          </a:prstGeom>
          <a:noFill/>
          <a:ln w="9525">
            <a:noFill/>
            <a:miter lim="800000"/>
            <a:headEnd/>
            <a:tailEnd/>
          </a:ln>
        </p:spPr>
        <p:txBody>
          <a:bodyPr>
            <a:spAutoFit/>
          </a:bodyPr>
          <a:lstStyle/>
          <a:p>
            <a:r>
              <a:rPr lang="pl-PL" sz="2400">
                <a:solidFill>
                  <a:schemeClr val="bg1"/>
                </a:solidFill>
                <a:latin typeface="Calibri" pitchFamily="34" charset="0"/>
              </a:rPr>
              <a:t>Dzięki postępowi nauki i techniki ludzie zostali w znaczący sposób odciążeni od pracy fizycznej. Niestety także nawet najmniejsze czynności można już wykonać za pomocą wyręczających nasze mięśnie wynalazków. Wygoda bierze niestety górę nad zdrowiem...</a:t>
            </a:r>
          </a:p>
          <a:p>
            <a:endParaRPr lang="pl-PL" sz="2400">
              <a:solidFill>
                <a:schemeClr val="bg1"/>
              </a:solidFill>
              <a:latin typeface="Calibri" pitchFamily="34" charset="0"/>
            </a:endParaRPr>
          </a:p>
          <a:p>
            <a:r>
              <a:rPr lang="pl-PL" sz="2400">
                <a:solidFill>
                  <a:schemeClr val="bg1"/>
                </a:solidFill>
                <a:latin typeface="Calibri" pitchFamily="34" charset="0"/>
              </a:rPr>
              <a:t>O tym, że ruch jest jedną z podstawowych potrzeb człowieka oraz że jest niezbędny do prawidłowego funkcjonowania człowieka, wszyscy doskonale wiemy. Wysiłek fizyczny nie jest obojętny dla naszego ustroju. Wywiera wpływ na wszystkie organy. Nie tylko oddziałuje na ciało, lecz także na ducha. Odpowiednio „dawkowany” pozwoli nam na zachowanie sił witalnych przez długie lata. Oto jak wysiłek fizyczny wpływa na główne układy organizmu.</a:t>
            </a:r>
          </a:p>
          <a:p>
            <a:endParaRPr lang="pl-PL" sz="24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p:txBody>
          <a:bodyPr rtlCol="0">
            <a:normAutofit/>
          </a:bodyPr>
          <a:lstStyle/>
          <a:p>
            <a:pPr fontAlgn="auto">
              <a:spcAft>
                <a:spcPts val="0"/>
              </a:spcAft>
              <a:defRPr/>
            </a:pPr>
            <a:r>
              <a:rPr lang="pl-PL" dirty="0">
                <a:solidFill>
                  <a:schemeClr val="accent6">
                    <a:lumMod val="75000"/>
                  </a:schemeClr>
                </a:solidFill>
              </a:rPr>
              <a:t>Układ krążenia</a:t>
            </a:r>
          </a:p>
        </p:txBody>
      </p:sp>
      <p:sp>
        <p:nvSpPr>
          <p:cNvPr id="4" name="Symbol zastępczy zawartości 3"/>
          <p:cNvSpPr>
            <a:spLocks noGrp="1"/>
          </p:cNvSpPr>
          <p:nvPr>
            <p:ph sz="half" idx="4294967295"/>
          </p:nvPr>
        </p:nvSpPr>
        <p:spPr>
          <a:xfrm>
            <a:off x="323850" y="1700213"/>
            <a:ext cx="4213225" cy="4176712"/>
          </a:xfrm>
        </p:spPr>
        <p:txBody>
          <a:bodyPr>
            <a:normAutofit/>
          </a:bodyPr>
          <a:lstStyle/>
          <a:p>
            <a:pPr marL="92075" indent="0">
              <a:lnSpc>
                <a:spcPct val="80000"/>
              </a:lnSpc>
              <a:buFont typeface="Arial" charset="0"/>
              <a:buNone/>
            </a:pPr>
            <a:r>
              <a:rPr lang="pl-PL" sz="2500" smtClean="0">
                <a:solidFill>
                  <a:schemeClr val="bg1"/>
                </a:solidFill>
              </a:rPr>
              <a:t>Zauważono, że systematyczne ćwiczenia fizyczne poprawiają pojemność wyrzutową serca, zwiększając ją, a więc serce jest w stanie przepompować więcej krwi. Stopniowo i regularnie uprawiane ćwiczenia mogą zapobiec wielu chorobom kardiologicznym, jak np. choroba wieńcowa, niewydolność, nadciśnienie,a także miażdżycy.</a:t>
            </a:r>
          </a:p>
          <a:p>
            <a:pPr marL="92075" indent="0">
              <a:lnSpc>
                <a:spcPct val="80000"/>
              </a:lnSpc>
            </a:pPr>
            <a:endParaRPr lang="pl-PL" sz="600" smtClean="0"/>
          </a:p>
          <a:p>
            <a:pPr marL="92075" indent="0">
              <a:lnSpc>
                <a:spcPct val="80000"/>
              </a:lnSpc>
            </a:pPr>
            <a:endParaRPr lang="pl-PL" sz="600" smtClean="0"/>
          </a:p>
        </p:txBody>
      </p:sp>
      <p:pic>
        <p:nvPicPr>
          <p:cNvPr id="46084" name="Symbol zastępczy zawartości 6"/>
          <p:cNvPicPr>
            <a:picLocks noGrp="1" noChangeAspect="1"/>
          </p:cNvPicPr>
          <p:nvPr>
            <p:ph sz="quarter" idx="4294967295"/>
          </p:nvPr>
        </p:nvPicPr>
        <p:blipFill>
          <a:blip r:embed="rId2"/>
          <a:srcRect/>
          <a:stretch>
            <a:fillRect/>
          </a:stretch>
        </p:blipFill>
        <p:spPr>
          <a:xfrm>
            <a:off x="4683125" y="1557338"/>
            <a:ext cx="4137025" cy="413702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ytuł 1"/>
          <p:cNvSpPr>
            <a:spLocks noGrp="1"/>
          </p:cNvSpPr>
          <p:nvPr>
            <p:ph type="title" idx="4294967295"/>
          </p:nvPr>
        </p:nvSpPr>
        <p:spPr/>
        <p:txBody>
          <a:bodyPr/>
          <a:lstStyle/>
          <a:p>
            <a:r>
              <a:rPr lang="pl-PL" smtClean="0">
                <a:solidFill>
                  <a:srgbClr val="7030A0"/>
                </a:solidFill>
              </a:rPr>
              <a:t>Układ oddechowy</a:t>
            </a:r>
          </a:p>
        </p:txBody>
      </p:sp>
      <p:sp>
        <p:nvSpPr>
          <p:cNvPr id="47107" name="Symbol zastępczy zawartości 2"/>
          <p:cNvSpPr>
            <a:spLocks noGrp="1"/>
          </p:cNvSpPr>
          <p:nvPr>
            <p:ph sz="half" idx="4294967295"/>
          </p:nvPr>
        </p:nvSpPr>
        <p:spPr>
          <a:xfrm>
            <a:off x="457200" y="1600200"/>
            <a:ext cx="4038600" cy="4525963"/>
          </a:xfrm>
        </p:spPr>
        <p:txBody>
          <a:bodyPr/>
          <a:lstStyle/>
          <a:p>
            <a:pPr marL="0" indent="0">
              <a:buFont typeface="Arial" charset="0"/>
              <a:buNone/>
            </a:pPr>
            <a:r>
              <a:rPr lang="pl-PL" sz="2400" smtClean="0">
                <a:solidFill>
                  <a:schemeClr val="bg1"/>
                </a:solidFill>
              </a:rPr>
              <a:t>Zwiększa się pojemność płuc oraz siła mięśni oddechowych, co poprawia jakość wdechu i wydechu. Organizm jest lepiej zaopatrzony w tlen i efektywniej go wychwytuje. Daje to wiele korzyści dla organizmu, choćby przez usprawnienie przebiegu różnych procesów biologicznych i poprawę samopoczucia</a:t>
            </a:r>
          </a:p>
        </p:txBody>
      </p:sp>
      <p:pic>
        <p:nvPicPr>
          <p:cNvPr id="47108" name="Symbol zastępczy zawartości 4"/>
          <p:cNvPicPr>
            <a:picLocks noGrp="1" noChangeAspect="1"/>
          </p:cNvPicPr>
          <p:nvPr>
            <p:ph sz="half" idx="4294967295"/>
          </p:nvPr>
        </p:nvPicPr>
        <p:blipFill>
          <a:blip r:embed="rId2"/>
          <a:srcRect/>
          <a:stretch>
            <a:fillRect/>
          </a:stretch>
        </p:blipFill>
        <p:spPr>
          <a:xfrm>
            <a:off x="4716463" y="1628775"/>
            <a:ext cx="4067175" cy="460851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p:txBody>
          <a:bodyPr rtlCol="0">
            <a:normAutofit fontScale="90000"/>
          </a:bodyPr>
          <a:lstStyle/>
          <a:p>
            <a:pPr fontAlgn="auto">
              <a:spcAft>
                <a:spcPts val="0"/>
              </a:spcAft>
              <a:defRPr/>
            </a:pPr>
            <a:r>
              <a:rPr lang="pl-PL" dirty="0">
                <a:solidFill>
                  <a:schemeClr val="accent5">
                    <a:lumMod val="50000"/>
                  </a:schemeClr>
                </a:solidFill>
              </a:rPr>
              <a:t>Układ nerwowy</a:t>
            </a:r>
            <a:r>
              <a:rPr lang="pl-PL" dirty="0"/>
              <a:t/>
            </a:r>
            <a:br>
              <a:rPr lang="pl-PL" dirty="0"/>
            </a:br>
            <a:endParaRPr lang="pl-PL" dirty="0"/>
          </a:p>
        </p:txBody>
      </p:sp>
      <p:sp>
        <p:nvSpPr>
          <p:cNvPr id="48131" name="Symbol zastępczy zawartości 2"/>
          <p:cNvSpPr>
            <a:spLocks noGrp="1"/>
          </p:cNvSpPr>
          <p:nvPr>
            <p:ph sz="half" idx="4294967295"/>
          </p:nvPr>
        </p:nvSpPr>
        <p:spPr>
          <a:xfrm>
            <a:off x="323850" y="1052513"/>
            <a:ext cx="4171950" cy="5289550"/>
          </a:xfrm>
        </p:spPr>
        <p:txBody>
          <a:bodyPr/>
          <a:lstStyle/>
          <a:p>
            <a:pPr marL="1588" indent="-1588">
              <a:buFont typeface="Arial" charset="0"/>
              <a:buNone/>
            </a:pPr>
            <a:r>
              <a:rPr lang="pl-PL" sz="2000" smtClean="0">
                <a:solidFill>
                  <a:schemeClr val="bg1"/>
                </a:solidFill>
              </a:rPr>
              <a:t>Systematyczny wysiłek fizyczny sprzyja tworzeniu się dodatkowych „nitek” nerwów. Wpływa także pobudzająco na ośrodkowy układ nerwowy, polepsza pamięć, zdolność uczenia się i reakcje organizmu na bodźce. Bierze udział w kształtowaniu tzw „pamięci ruchowej”, co ma zastosowanie m.in. w rehabilitacji chorych leżących, np. wykonywanie w pozycji leżącej nogami pacjenta ruchów chodzenia, po to by zapobiec zjawisku „zapominania” tej czynności. Ruch pomaga ćwiczyć równowagę i koordynację, a także jest świetnym sposobem na rozładowanie stresu i negatywnych emocji.</a:t>
            </a:r>
          </a:p>
          <a:p>
            <a:pPr marL="1588" indent="-1588"/>
            <a:endParaRPr lang="pl-PL" sz="2000" smtClean="0"/>
          </a:p>
        </p:txBody>
      </p:sp>
      <p:pic>
        <p:nvPicPr>
          <p:cNvPr id="48132" name="Symbol zastępczy zawartości 4"/>
          <p:cNvPicPr>
            <a:picLocks noGrp="1" noChangeAspect="1"/>
          </p:cNvPicPr>
          <p:nvPr>
            <p:ph sz="half" idx="4294967295"/>
          </p:nvPr>
        </p:nvPicPr>
        <p:blipFill>
          <a:blip r:embed="rId2"/>
          <a:srcRect/>
          <a:stretch>
            <a:fillRect/>
          </a:stretch>
        </p:blipFill>
        <p:spPr>
          <a:xfrm>
            <a:off x="4643438" y="1052513"/>
            <a:ext cx="4260850" cy="511175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ytuł 1"/>
          <p:cNvSpPr>
            <a:spLocks noGrp="1"/>
          </p:cNvSpPr>
          <p:nvPr>
            <p:ph type="title" idx="4294967295"/>
          </p:nvPr>
        </p:nvSpPr>
        <p:spPr>
          <a:xfrm>
            <a:off x="468313" y="115888"/>
            <a:ext cx="8218487" cy="981075"/>
          </a:xfrm>
        </p:spPr>
        <p:txBody>
          <a:bodyPr/>
          <a:lstStyle/>
          <a:p>
            <a:r>
              <a:rPr lang="pl-PL" smtClean="0">
                <a:solidFill>
                  <a:srgbClr val="FFFF00"/>
                </a:solidFill>
              </a:rPr>
              <a:t>Układ ruchu</a:t>
            </a:r>
          </a:p>
        </p:txBody>
      </p:sp>
      <p:sp>
        <p:nvSpPr>
          <p:cNvPr id="49155" name="Symbol zastępczy zawartości 2"/>
          <p:cNvSpPr>
            <a:spLocks noGrp="1"/>
          </p:cNvSpPr>
          <p:nvPr>
            <p:ph sz="half" idx="4294967295"/>
          </p:nvPr>
        </p:nvSpPr>
        <p:spPr>
          <a:xfrm>
            <a:off x="250825" y="1052513"/>
            <a:ext cx="4244975" cy="5543550"/>
          </a:xfrm>
        </p:spPr>
        <p:txBody>
          <a:bodyPr/>
          <a:lstStyle/>
          <a:p>
            <a:pPr marL="0" indent="0">
              <a:buFont typeface="Arial" charset="0"/>
              <a:buNone/>
            </a:pPr>
            <a:r>
              <a:rPr lang="pl-PL" sz="1600" smtClean="0">
                <a:solidFill>
                  <a:schemeClr val="bg1"/>
                </a:solidFill>
              </a:rPr>
              <a:t>Systematyczny, umiarkowany i stopniowy wysiłek fizyczny wpływa na kształtowanie się, zwiększanie wydolności, siły i masy mięśni. Poprawia też ich ukrwienie i odżywienie, detoksykację oraz niweluje napięcie mięśniowe. W stawach zwiększa się ruchomość, kształtują się ich powierzchnie oraz uelastyczniają się i wzmacniają struktury stabilizujące stawy. Ćwiczenia fizyczne wpływają na utrzymanie prawidłowej, prostej postawy ciała i na zgrabne i szybkie wykonywanie czynności.</a:t>
            </a:r>
          </a:p>
          <a:p>
            <a:pPr marL="0" indent="0">
              <a:buFont typeface="Arial" charset="0"/>
              <a:buNone/>
            </a:pPr>
            <a:r>
              <a:rPr lang="pl-PL" sz="1600" smtClean="0">
                <a:solidFill>
                  <a:schemeClr val="bg1"/>
                </a:solidFill>
              </a:rPr>
              <a:t>Dodatkowo, ruch poprawia motorykę układu pokarmowego, przyspiesza przemianę materii i proces wydalania – tak więc zapobiega lub niweluje zaparcia oraz sprzyja osiągnięciu zgrabnej sylwetki. Wpływa też na polepszenie pracy narządów i całej gospodarki hormonalnej. Obniża poziom glukozy i złego cholesterolu we krwi. Zwiększa też produkcję czerwonych krwinek – erytrocytów. Jest też czynnikiem stymulującym odporność.</a:t>
            </a:r>
          </a:p>
          <a:p>
            <a:pPr marL="0" indent="0"/>
            <a:endParaRPr lang="pl-PL" sz="1600" smtClean="0"/>
          </a:p>
        </p:txBody>
      </p:sp>
      <p:pic>
        <p:nvPicPr>
          <p:cNvPr id="49156" name="Symbol zastępczy zawartości 4"/>
          <p:cNvPicPr>
            <a:picLocks noGrp="1" noChangeAspect="1"/>
          </p:cNvPicPr>
          <p:nvPr>
            <p:ph sz="half" idx="4294967295"/>
          </p:nvPr>
        </p:nvPicPr>
        <p:blipFill>
          <a:blip r:embed="rId2"/>
          <a:srcRect/>
          <a:stretch>
            <a:fillRect/>
          </a:stretch>
        </p:blipFill>
        <p:spPr>
          <a:xfrm>
            <a:off x="4572000" y="1412875"/>
            <a:ext cx="4176713" cy="4319588"/>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TotalTime>
  <Words>1117</Words>
  <Application>Microsoft Office PowerPoint</Application>
  <PresentationFormat>Pokaz na ekranie (4:3)</PresentationFormat>
  <Paragraphs>55</Paragraphs>
  <Slides>26</Slides>
  <Notes>0</Notes>
  <HiddenSlides>0</HiddenSlides>
  <MMClips>0</MMClips>
  <ScaleCrop>false</ScaleCrop>
  <HeadingPairs>
    <vt:vector size="6" baseType="variant">
      <vt:variant>
        <vt:lpstr>Używane czcionki</vt:lpstr>
      </vt:variant>
      <vt:variant>
        <vt:i4>2</vt:i4>
      </vt:variant>
      <vt:variant>
        <vt:lpstr>Szablon projektu</vt:lpstr>
      </vt:variant>
      <vt:variant>
        <vt:i4>1</vt:i4>
      </vt:variant>
      <vt:variant>
        <vt:lpstr>Tytuły slajdów</vt:lpstr>
      </vt:variant>
      <vt:variant>
        <vt:i4>26</vt:i4>
      </vt:variant>
    </vt:vector>
  </HeadingPairs>
  <TitlesOfParts>
    <vt:vector size="29" baseType="lpstr">
      <vt:lpstr>Calibri</vt:lpstr>
      <vt:lpstr>Arial</vt:lpstr>
      <vt:lpstr>Motyw pakietu Office</vt:lpstr>
      <vt:lpstr>Dostarczamy organizmowi odpowiednią dawkę ruchu</vt:lpstr>
      <vt:lpstr>AKTYWNOŚĆ FIZYCZNA</vt:lpstr>
      <vt:lpstr>Slajd 3</vt:lpstr>
      <vt:lpstr>Wpływ ruchu na organizm</vt:lpstr>
      <vt:lpstr>Slajd 5</vt:lpstr>
      <vt:lpstr>Układ krążenia</vt:lpstr>
      <vt:lpstr>Układ oddechowy</vt:lpstr>
      <vt:lpstr>Układ nerwowy </vt:lpstr>
      <vt:lpstr>Układ ruchu</vt:lpstr>
      <vt:lpstr>Slajd 10</vt:lpstr>
      <vt:lpstr>Gimnastyka poranna </vt:lpstr>
      <vt:lpstr>Bieganie (jogging)</vt:lpstr>
      <vt:lpstr>Ćwiczenia na mięśnie brzucha    </vt:lpstr>
      <vt:lpstr>Ćwiczenia na uda i biodra</vt:lpstr>
      <vt:lpstr> Wypady</vt:lpstr>
      <vt:lpstr>Jazda na rowerze</vt:lpstr>
      <vt:lpstr>Nordic Walking</vt:lpstr>
      <vt:lpstr>Co dają poranne treningi?</vt:lpstr>
      <vt:lpstr>ZALETY BIEGANIA  </vt:lpstr>
      <vt:lpstr>Slajd 20</vt:lpstr>
      <vt:lpstr>Slajd 21</vt:lpstr>
      <vt:lpstr>TEST COOPERA</vt:lpstr>
      <vt:lpstr>Slajd 23</vt:lpstr>
      <vt:lpstr>Slajd 24</vt:lpstr>
      <vt:lpstr>Slajd 25</vt:lpstr>
      <vt:lpstr>Prezentację przygotowali: Julia Konarkowska Sylwia Mucha Eryk Kościński Paweł Majusiak Dawid Zaworski Łukasz Andrzejewski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Gimnastyka poranna</dc:title>
  <dc:creator>Dom</dc:creator>
  <cp:lastModifiedBy>dong</cp:lastModifiedBy>
  <cp:revision>38</cp:revision>
  <dcterms:created xsi:type="dcterms:W3CDTF">2016-02-17T17:06:42Z</dcterms:created>
  <dcterms:modified xsi:type="dcterms:W3CDTF">2016-08-21T14:48:18Z</dcterms:modified>
</cp:coreProperties>
</file>