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324" r:id="rId2"/>
    <p:sldId id="257" r:id="rId3"/>
    <p:sldId id="259" r:id="rId4"/>
    <p:sldId id="258" r:id="rId5"/>
    <p:sldId id="260" r:id="rId6"/>
    <p:sldId id="322" r:id="rId7"/>
    <p:sldId id="262" r:id="rId8"/>
    <p:sldId id="323" r:id="rId9"/>
    <p:sldId id="264" r:id="rId10"/>
    <p:sldId id="265" r:id="rId11"/>
    <p:sldId id="303" r:id="rId12"/>
    <p:sldId id="267" r:id="rId13"/>
    <p:sldId id="304" r:id="rId14"/>
    <p:sldId id="269" r:id="rId15"/>
    <p:sldId id="305" r:id="rId16"/>
    <p:sldId id="271" r:id="rId17"/>
    <p:sldId id="306" r:id="rId18"/>
    <p:sldId id="273" r:id="rId19"/>
    <p:sldId id="307" r:id="rId20"/>
    <p:sldId id="275" r:id="rId21"/>
    <p:sldId id="308" r:id="rId22"/>
    <p:sldId id="277" r:id="rId23"/>
    <p:sldId id="309" r:id="rId24"/>
    <p:sldId id="279" r:id="rId25"/>
    <p:sldId id="310" r:id="rId26"/>
    <p:sldId id="281" r:id="rId27"/>
    <p:sldId id="311" r:id="rId28"/>
    <p:sldId id="283" r:id="rId29"/>
    <p:sldId id="312" r:id="rId30"/>
    <p:sldId id="285" r:id="rId31"/>
    <p:sldId id="286" r:id="rId32"/>
    <p:sldId id="288" r:id="rId33"/>
    <p:sldId id="314" r:id="rId34"/>
    <p:sldId id="315" r:id="rId35"/>
    <p:sldId id="316" r:id="rId36"/>
    <p:sldId id="290" r:id="rId37"/>
    <p:sldId id="313" r:id="rId38"/>
    <p:sldId id="317" r:id="rId39"/>
    <p:sldId id="292" r:id="rId40"/>
    <p:sldId id="325" r:id="rId41"/>
    <p:sldId id="318" r:id="rId42"/>
    <p:sldId id="294" r:id="rId43"/>
    <p:sldId id="328" r:id="rId44"/>
    <p:sldId id="319" r:id="rId45"/>
    <p:sldId id="296" r:id="rId46"/>
    <p:sldId id="327" r:id="rId47"/>
    <p:sldId id="320" r:id="rId48"/>
    <p:sldId id="298" r:id="rId49"/>
    <p:sldId id="329" r:id="rId50"/>
    <p:sldId id="321" r:id="rId51"/>
    <p:sldId id="300" r:id="rId52"/>
    <p:sldId id="302" r:id="rId53"/>
    <p:sldId id="326" r:id="rId5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33" autoAdjust="0"/>
    <p:restoredTop sz="94622" autoAdjust="0"/>
  </p:normalViewPr>
  <p:slideViewPr>
    <p:cSldViewPr>
      <p:cViewPr>
        <p:scale>
          <a:sx n="71" d="100"/>
          <a:sy n="71" d="100"/>
        </p:scale>
        <p:origin x="-1986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30EBB-C000-4976-9AC7-B7438E668DCD}" type="datetimeFigureOut">
              <a:rPr lang="pl-PL"/>
              <a:pPr>
                <a:defRPr/>
              </a:pPr>
              <a:t>2016-08-21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07D2-D64D-4709-B2CF-88608E4B783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6962-246A-43E1-9435-5124BD00E89B}" type="datetimeFigureOut">
              <a:rPr lang="pl-PL"/>
              <a:pPr>
                <a:defRPr/>
              </a:pPr>
              <a:t>2016-08-21</a:t>
            </a:fld>
            <a:endParaRPr lang="pl-PL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BA5E-ECC3-4CBE-BFDD-6BF312AA1AA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3E5E6-52F5-4CDD-BCD3-BED9F3A46660}" type="datetimeFigureOut">
              <a:rPr lang="pl-PL"/>
              <a:pPr>
                <a:defRPr/>
              </a:pPr>
              <a:t>2016-08-21</a:t>
            </a:fld>
            <a:endParaRPr lang="pl-PL" dirty="0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C6E54-EA4A-4C07-AE85-C72F3F17603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0721-60B5-4AD6-9D1E-A1A1F8ADA539}" type="datetimeFigureOut">
              <a:rPr lang="pl-PL"/>
              <a:pPr>
                <a:defRPr/>
              </a:pPr>
              <a:t>2016-08-21</a:t>
            </a:fld>
            <a:endParaRPr lang="pl-P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F8E53-23F1-405E-AC03-6CCB97559F8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2D79-DCD4-47A6-9C06-E7702CF62B2D}" type="datetimeFigureOut">
              <a:rPr lang="pl-PL"/>
              <a:pPr>
                <a:defRPr/>
              </a:pPr>
              <a:t>2016-08-21</a:t>
            </a:fld>
            <a:endParaRPr lang="pl-P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A3E5-B2F8-4B40-BC21-A2661C2BFCB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00505-71BE-4891-B54B-6E59FC550A9F}" type="datetimeFigureOut">
              <a:rPr lang="pl-PL"/>
              <a:pPr>
                <a:defRPr/>
              </a:pPr>
              <a:t>2016-08-21</a:t>
            </a:fld>
            <a:endParaRPr lang="pl-PL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33F4E-67FA-4EE4-947C-2E1DB005AE4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20CC-83BE-43A6-B9C4-9E37591B5D0C}" type="datetimeFigureOut">
              <a:rPr lang="pl-PL"/>
              <a:pPr>
                <a:defRPr/>
              </a:pPr>
              <a:t>2016-08-21</a:t>
            </a:fld>
            <a:endParaRPr lang="pl-PL" dirty="0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A8CCC-E045-4817-80B8-F45A7B60BC4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7A0D-6BE3-4224-BF37-015CC0D50C30}" type="datetimeFigureOut">
              <a:rPr lang="pl-PL"/>
              <a:pPr>
                <a:defRPr/>
              </a:pPr>
              <a:t>2016-08-21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F796-85C6-44E0-A0FF-8DFCA0CDCC1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4DD3-9AFB-4585-9872-AEC5488BB6B8}" type="datetimeFigureOut">
              <a:rPr lang="pl-PL"/>
              <a:pPr>
                <a:defRPr/>
              </a:pPr>
              <a:t>2016-08-21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1E77-D4D0-44AF-8AD5-1171850DAAC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7B42A31-1AC4-4AD0-9901-115F20A64FF2}" type="datetimeFigureOut">
              <a:rPr lang="pl-PL"/>
              <a:pPr>
                <a:defRPr/>
              </a:pPr>
              <a:t>2016-08-21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5046CCF-4840-4460-994B-057C37BBA29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72" r:id="rId2"/>
    <p:sldLayoutId id="2147483874" r:id="rId3"/>
    <p:sldLayoutId id="2147483871" r:id="rId4"/>
    <p:sldLayoutId id="2147483870" r:id="rId5"/>
    <p:sldLayoutId id="2147483875" r:id="rId6"/>
    <p:sldLayoutId id="2147483876" r:id="rId7"/>
    <p:sldLayoutId id="2147483869" r:id="rId8"/>
    <p:sldLayoutId id="2147483868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idx="1"/>
          </p:nvPr>
        </p:nvSpPr>
        <p:spPr bwMode="auto">
          <a:xfrm>
            <a:off x="395288" y="692150"/>
            <a:ext cx="8353425" cy="5400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6000" smtClean="0">
                <a:effectLst>
                  <a:outerShdw blurRad="38100" dist="38100" dir="2700000" algn="tl">
                    <a:srgbClr val="B13F9A"/>
                  </a:outerShdw>
                </a:effectLst>
                <a:latin typeface="Papyrus"/>
              </a:rPr>
              <a:t>Odżywiamy się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6000" smtClean="0">
                <a:effectLst>
                  <a:outerShdw blurRad="38100" dist="38100" dir="2700000" algn="tl">
                    <a:srgbClr val="B13F9A"/>
                  </a:outerShdw>
                </a:effectLst>
                <a:latin typeface="Papyrus"/>
              </a:rPr>
              <a:t>zdrowo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468313" y="1636713"/>
            <a:ext cx="82804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6000">
                <a:latin typeface="Papyrus"/>
              </a:rPr>
              <a:t>10 </a:t>
            </a:r>
            <a:r>
              <a:rPr lang="pl-PL" sz="5400">
                <a:latin typeface="Papyrus"/>
              </a:rPr>
              <a:t>ZASAD RACJONALNEGO   ŻYWIENIA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1763713" y="1628775"/>
            <a:ext cx="619283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/>
              <a:t>STAWIAM NA WODĘ - minimum 1,5 litra</a:t>
            </a:r>
          </a:p>
          <a:p>
            <a:r>
              <a:rPr lang="pl-PL" sz="4400"/>
              <a:t>(8 szklanek) dziennie.</a:t>
            </a:r>
          </a:p>
          <a:p>
            <a:r>
              <a:rPr lang="pl-PL" sz="4400"/>
              <a:t>TO PROSTE!</a:t>
            </a:r>
          </a:p>
          <a:p>
            <a:endParaRPr lang="pl-PL" sz="4400">
              <a:latin typeface="Papyrus"/>
            </a:endParaRPr>
          </a:p>
        </p:txBody>
      </p:sp>
      <p:sp>
        <p:nvSpPr>
          <p:cNvPr id="3" name="Prostokąt 1"/>
          <p:cNvSpPr>
            <a:spLocks noChangeArrowheads="1"/>
          </p:cNvSpPr>
          <p:nvPr/>
        </p:nvSpPr>
        <p:spPr bwMode="auto">
          <a:xfrm>
            <a:off x="1116013" y="1628775"/>
            <a:ext cx="6030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latin typeface="Papyrus"/>
              </a:rPr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92150"/>
            <a:ext cx="6408738" cy="5416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1763713" y="1628775"/>
            <a:ext cx="61928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/>
              <a:t>WIĘCEJ  RUCHU,  PANIE  BRZUCHU!</a:t>
            </a:r>
            <a:endParaRPr lang="pl-PL" sz="4400">
              <a:latin typeface="Papyrus"/>
            </a:endParaRPr>
          </a:p>
        </p:txBody>
      </p:sp>
      <p:sp>
        <p:nvSpPr>
          <p:cNvPr id="3" name="Prostokąt 1"/>
          <p:cNvSpPr>
            <a:spLocks noChangeArrowheads="1"/>
          </p:cNvSpPr>
          <p:nvPr/>
        </p:nvSpPr>
        <p:spPr bwMode="auto">
          <a:xfrm>
            <a:off x="1116013" y="1628775"/>
            <a:ext cx="6030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latin typeface="Papyrus"/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25538"/>
            <a:ext cx="6819900" cy="45291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1763713" y="1628775"/>
            <a:ext cx="66960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/>
              <a:t>BŁONNIK JEST COOL, WIĘC JEDZ GO NA FULL</a:t>
            </a:r>
            <a:endParaRPr lang="pl-PL" sz="4400">
              <a:latin typeface="Papyrus"/>
            </a:endParaRPr>
          </a:p>
        </p:txBody>
      </p:sp>
      <p:sp>
        <p:nvSpPr>
          <p:cNvPr id="3" name="Prostokąt 1"/>
          <p:cNvSpPr>
            <a:spLocks noChangeArrowheads="1"/>
          </p:cNvSpPr>
          <p:nvPr/>
        </p:nvSpPr>
        <p:spPr bwMode="auto">
          <a:xfrm>
            <a:off x="1116013" y="1628775"/>
            <a:ext cx="6030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latin typeface="Papyrus"/>
              </a:rPr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25538"/>
            <a:ext cx="6697662" cy="45132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1763713" y="1628775"/>
            <a:ext cx="66960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/>
              <a:t>NIE TYLKO KRÓLIKI LUBIĄ MARCHEWKĘ - MY TEŻ!</a:t>
            </a:r>
          </a:p>
        </p:txBody>
      </p:sp>
      <p:sp>
        <p:nvSpPr>
          <p:cNvPr id="3" name="Prostokąt 1"/>
          <p:cNvSpPr>
            <a:spLocks noChangeArrowheads="1"/>
          </p:cNvSpPr>
          <p:nvPr/>
        </p:nvSpPr>
        <p:spPr bwMode="auto">
          <a:xfrm>
            <a:off x="1116013" y="1628775"/>
            <a:ext cx="6030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latin typeface="Papyrus"/>
              </a:rPr>
              <a:t>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92150"/>
            <a:ext cx="5543550" cy="55451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1763713" y="1628775"/>
            <a:ext cx="66960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/>
              <a:t>RYBY CZĘSTO JADANE - ZDROWE SERCE</a:t>
            </a:r>
          </a:p>
          <a:p>
            <a:r>
              <a:rPr lang="pl-PL" sz="4400"/>
              <a:t>I ŚWIETNA PAMIĘĆ GWARANTOWANE!!!</a:t>
            </a:r>
          </a:p>
        </p:txBody>
      </p:sp>
      <p:sp>
        <p:nvSpPr>
          <p:cNvPr id="3" name="Prostokąt 1"/>
          <p:cNvSpPr>
            <a:spLocks noChangeArrowheads="1"/>
          </p:cNvSpPr>
          <p:nvPr/>
        </p:nvSpPr>
        <p:spPr bwMode="auto">
          <a:xfrm>
            <a:off x="1116013" y="1628775"/>
            <a:ext cx="6030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latin typeface="Papyrus"/>
              </a:rPr>
              <a:t>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sz="4500" smtClean="0">
                <a:effectLst/>
                <a:latin typeface="Papyrus"/>
                <a:ea typeface="OpenSymbol"/>
                <a:cs typeface="OpenSymbol"/>
              </a:rPr>
              <a:t>Piramida żywienia</a:t>
            </a:r>
          </a:p>
        </p:txBody>
      </p:sp>
      <p:pic>
        <p:nvPicPr>
          <p:cNvPr id="12290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144000" cy="4524375"/>
          </a:xfrm>
        </p:spPr>
      </p:pic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539750" y="549275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000"/>
              <a:t>PIRAMIDA ŻYWIENIA</a:t>
            </a:r>
            <a:endParaRPr lang="pl-PL" sz="4000">
              <a:latin typeface="Papyr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52513"/>
            <a:ext cx="7058025" cy="4705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1763713" y="1628775"/>
            <a:ext cx="66960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/>
              <a:t>PIJ MLEKO, BĘDZIESZ MIAŁ ZDROWE KOŚCI</a:t>
            </a:r>
          </a:p>
          <a:p>
            <a:r>
              <a:rPr lang="pl-PL" sz="4400"/>
              <a:t>I ZĘBY!!!</a:t>
            </a:r>
          </a:p>
        </p:txBody>
      </p:sp>
      <p:sp>
        <p:nvSpPr>
          <p:cNvPr id="3" name="Prostokąt 1"/>
          <p:cNvSpPr>
            <a:spLocks noChangeArrowheads="1"/>
          </p:cNvSpPr>
          <p:nvPr/>
        </p:nvSpPr>
        <p:spPr bwMode="auto">
          <a:xfrm>
            <a:off x="1116013" y="1628775"/>
            <a:ext cx="6030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latin typeface="Papyrus"/>
              </a:rPr>
              <a:t>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0350"/>
            <a:ext cx="6624637" cy="62880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1763713" y="1628775"/>
            <a:ext cx="66960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/>
              <a:t>JEDZ WSZYSTKO,</a:t>
            </a:r>
          </a:p>
          <a:p>
            <a:r>
              <a:rPr lang="pl-PL" sz="4400"/>
              <a:t>ALE W ROZSĄDNYCH ILOŚCIACH</a:t>
            </a:r>
          </a:p>
        </p:txBody>
      </p:sp>
      <p:sp>
        <p:nvSpPr>
          <p:cNvPr id="3" name="Prostokąt 1"/>
          <p:cNvSpPr>
            <a:spLocks noChangeArrowheads="1"/>
          </p:cNvSpPr>
          <p:nvPr/>
        </p:nvSpPr>
        <p:spPr bwMode="auto">
          <a:xfrm>
            <a:off x="1116013" y="1628775"/>
            <a:ext cx="6030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latin typeface="Papyrus"/>
              </a:rPr>
              <a:t>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33375"/>
            <a:ext cx="7127875" cy="614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1763713" y="1628775"/>
            <a:ext cx="66960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/>
              <a:t>DO SZKOŁY –</a:t>
            </a:r>
          </a:p>
          <a:p>
            <a:r>
              <a:rPr lang="pl-PL" sz="4400"/>
              <a:t>ZE ŚNIADANIEM</a:t>
            </a:r>
          </a:p>
          <a:p>
            <a:r>
              <a:rPr lang="pl-PL" sz="4400"/>
              <a:t>I PO ŚNIADANIU</a:t>
            </a:r>
          </a:p>
        </p:txBody>
      </p:sp>
      <p:sp>
        <p:nvSpPr>
          <p:cNvPr id="3" name="Prostokąt 1"/>
          <p:cNvSpPr>
            <a:spLocks noChangeArrowheads="1"/>
          </p:cNvSpPr>
          <p:nvPr/>
        </p:nvSpPr>
        <p:spPr bwMode="auto">
          <a:xfrm>
            <a:off x="1116013" y="1628775"/>
            <a:ext cx="6030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latin typeface="Papyrus"/>
              </a:rPr>
              <a:t>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8569325" cy="5711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1763713" y="1628775"/>
            <a:ext cx="6985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/>
              <a:t>PIĘĆ POSIŁKÓW</a:t>
            </a:r>
          </a:p>
          <a:p>
            <a:r>
              <a:rPr lang="pl-PL" sz="4400"/>
              <a:t>W CIĄGU DNIA JEST</a:t>
            </a:r>
          </a:p>
          <a:p>
            <a:r>
              <a:rPr lang="pl-PL" sz="4400"/>
              <a:t>NA SZÓSTKĘ!</a:t>
            </a:r>
          </a:p>
        </p:txBody>
      </p:sp>
      <p:sp>
        <p:nvSpPr>
          <p:cNvPr id="3" name="Prostokąt 1"/>
          <p:cNvSpPr>
            <a:spLocks noChangeArrowheads="1"/>
          </p:cNvSpPr>
          <p:nvPr/>
        </p:nvSpPr>
        <p:spPr bwMode="auto">
          <a:xfrm>
            <a:off x="1116013" y="1628775"/>
            <a:ext cx="6030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latin typeface="Papyrus"/>
              </a:rPr>
              <a:t>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49275"/>
            <a:ext cx="5688012" cy="56880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1979613" y="1628775"/>
            <a:ext cx="6985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/>
              <a:t>OBIAD OBIADOWI NIERÓWNY</a:t>
            </a:r>
          </a:p>
        </p:txBody>
      </p:sp>
      <p:sp>
        <p:nvSpPr>
          <p:cNvPr id="3" name="Prostokąt 1"/>
          <p:cNvSpPr>
            <a:spLocks noChangeArrowheads="1"/>
          </p:cNvSpPr>
          <p:nvPr/>
        </p:nvSpPr>
        <p:spPr bwMode="auto">
          <a:xfrm>
            <a:off x="1116013" y="1628775"/>
            <a:ext cx="6030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latin typeface="Papyrus"/>
              </a:rPr>
              <a:t>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755650" y="549275"/>
            <a:ext cx="756126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Papyrus"/>
              </a:rPr>
              <a:t>Na samym dole piramidy umieszczono aktywność fizyczną jako podstawę prawidłowego żywienia. Następne są produkty zbożowe: kasze gruboziarniste, pieczywo ciemne (ale nie te z dodatkiem karmelu), makaron razowy, ryż ciemny, ryż dziki. Te produkty dadzą Ci energii na kilka godzin i dostarczą cennych składników mineralnych i witamin. Zawsze powinny znaleźć się w Twoim śniadaniu i jeszcze w co najmniej dwóch innych posiłkach. Warzywa należy spożywać do każdego posiłku. Ich (oprócz strączkowych typu groch, fasola) nie musisz ograniczać. Jedz owoce - nawet 4 porcje dziennie (jeśli masz nadwagę to 2). Dodawaj oliwę z oliwek do surówek. Dzięki niej lepiej wchłaniają się witaminy.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7232650" cy="4835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mtClean="0">
                <a:effectLst>
                  <a:outerShdw blurRad="38100" dist="38100" dir="2700000" algn="tl">
                    <a:srgbClr val="B13F9A"/>
                  </a:outerShdw>
                </a:effectLst>
                <a:latin typeface="Papyrus"/>
              </a:rPr>
              <a:t>Tygodniowy jadłospis</a:t>
            </a:r>
            <a:br>
              <a:rPr lang="pl-PL" smtClean="0">
                <a:effectLst>
                  <a:outerShdw blurRad="38100" dist="38100" dir="2700000" algn="tl">
                    <a:srgbClr val="B13F9A"/>
                  </a:outerShdw>
                </a:effectLst>
                <a:latin typeface="Papyrus"/>
              </a:rPr>
            </a:br>
            <a:r>
              <a:rPr lang="pl-PL" smtClean="0">
                <a:effectLst>
                  <a:outerShdw blurRad="38100" dist="38100" dir="2700000" algn="tl">
                    <a:srgbClr val="B13F9A"/>
                  </a:outerShdw>
                </a:effectLst>
                <a:latin typeface="Papyrus"/>
              </a:rPr>
              <a:t>dla nastolatków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848600" cy="15113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9600" smtClean="0">
                <a:effectLst>
                  <a:outerShdw blurRad="38100" dist="38100" dir="2700000" algn="tl">
                    <a:srgbClr val="B13F9A"/>
                  </a:outerShdw>
                </a:effectLst>
                <a:latin typeface="Papyrus"/>
              </a:rPr>
              <a:t>Dzień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250825" y="260350"/>
            <a:ext cx="864235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/>
              <a:t>Śniadanie:</a:t>
            </a:r>
          </a:p>
          <a:p>
            <a:r>
              <a:rPr lang="pl-PL" sz="2000"/>
              <a:t>Serek wiejski (200g) z wkrojonym ogórkiem kiszonym, szczypiorkiem lub pomidorem (1/2szt) i szczypiorkiem (przyprawiony do smaku), kromka pieczywa razowego (orkiszowego) posmarowana cienko masłem; Herbata zielona.</a:t>
            </a:r>
          </a:p>
          <a:p>
            <a:endParaRPr lang="pl-PL" sz="2000"/>
          </a:p>
          <a:p>
            <a:r>
              <a:rPr lang="pl-PL" sz="2200" b="1"/>
              <a:t>Drugie śniadanie</a:t>
            </a:r>
            <a:r>
              <a:rPr lang="pl-PL" sz="2200"/>
              <a:t>:</a:t>
            </a:r>
          </a:p>
          <a:p>
            <a:r>
              <a:rPr lang="pl-PL" sz="2000"/>
              <a:t>Banan, kromka pieczywa razowego posmarowana przecierem pomidorowym z plasterkiem sera żółtego i plasterkami pomidora. Woda mineralna z limonką.</a:t>
            </a:r>
          </a:p>
          <a:p>
            <a:endParaRPr lang="pl-PL" sz="2000"/>
          </a:p>
          <a:p>
            <a:r>
              <a:rPr lang="pl-PL" sz="2200" b="1"/>
              <a:t>Obiad</a:t>
            </a:r>
            <a:r>
              <a:rPr lang="pl-PL" sz="2200"/>
              <a:t>:</a:t>
            </a:r>
          </a:p>
          <a:p>
            <a:r>
              <a:rPr lang="pl-PL" sz="2000"/>
              <a:t>Makaron z groszkiem i wędzonym łososiem (24 szt. makaronu pełnoziarnistego penne, 4 cienkie plasterki wędzonego łososia, 3 małe różyczki brokuła - 1/3 opakowania mrożonego, 2 łyżki zielonego mrożonego groszku lub 2 łyżki z puszki, natka pietruszki, przyprawy, sok z cytryny). Makaron ugotować aldente. Brokuły blanszować 6 min. Makaron ułożyć na talerzu, dodać brokuły, groszek ugotowany lub z puszki oraz kawałki łososia. Posypać zieleniną, skropić sokiem z cytryny; woda mineralna.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250825" y="333375"/>
            <a:ext cx="8642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/>
              <a:t>Podwieczorek</a:t>
            </a:r>
            <a:r>
              <a:rPr lang="pl-PL" sz="2200"/>
              <a:t>:</a:t>
            </a:r>
          </a:p>
          <a:p>
            <a:r>
              <a:rPr lang="pl-PL" sz="2000"/>
              <a:t>Zetrzeć na grubej tarce duże jabłko, posypać cynamonem i polać jogurtem naturalnym (kubeczek,150g), 2 kromki pieczywa chrupkiego.</a:t>
            </a:r>
          </a:p>
          <a:p>
            <a:endParaRPr lang="pl-PL" sz="2000"/>
          </a:p>
          <a:p>
            <a:r>
              <a:rPr lang="pl-PL" sz="2200" b="1"/>
              <a:t>Kolacja</a:t>
            </a:r>
            <a:r>
              <a:rPr lang="pl-PL" sz="2200"/>
              <a:t>:</a:t>
            </a:r>
          </a:p>
          <a:p>
            <a:r>
              <a:rPr lang="pl-PL" sz="2000"/>
              <a:t>Jajko na miękko, 2 kromki pieczywa razowego (orkiszowego) posmarowana chudym twarożkiem, kiełki rzodkiewki. Melisa z pomarańczą bez cukru.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84213" y="2565400"/>
            <a:ext cx="7848600" cy="15113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9600" smtClean="0">
                <a:effectLst>
                  <a:outerShdw blurRad="38100" dist="38100" dir="2700000" algn="tl">
                    <a:srgbClr val="B13F9A"/>
                  </a:outerShdw>
                </a:effectLst>
                <a:latin typeface="Papyrus"/>
              </a:rPr>
              <a:t>Dzień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250825" y="333375"/>
            <a:ext cx="864235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/>
              <a:t>Śniadanie:</a:t>
            </a:r>
          </a:p>
          <a:p>
            <a:r>
              <a:rPr lang="pl-PL" sz="2000"/>
              <a:t>Jogurt owocowy (150 g), 2 kromki pieczywa razowego (orkiszowego) posmarowane serkiem topionym (cienko), kilka listków sałaty, kilka plasterków pomidora. Kawa zbożowa z mlekiem 1,5%.</a:t>
            </a:r>
          </a:p>
          <a:p>
            <a:endParaRPr lang="pl-PL" sz="2000"/>
          </a:p>
          <a:p>
            <a:r>
              <a:rPr lang="pl-PL" sz="2200" b="1"/>
              <a:t>Drugie śniadanie</a:t>
            </a:r>
            <a:r>
              <a:rPr lang="pl-PL" sz="2200"/>
              <a:t>:</a:t>
            </a:r>
          </a:p>
          <a:p>
            <a:r>
              <a:rPr lang="pl-PL" sz="2000"/>
              <a:t>Kiść winogron (mała), szklanka maślanki owocowej, kromka pieczywa razowego posmarowana cienko masłem z wędliną drobiową (2 plasterki), sałata.</a:t>
            </a:r>
          </a:p>
          <a:p>
            <a:endParaRPr lang="pl-PL" sz="2000"/>
          </a:p>
          <a:p>
            <a:r>
              <a:rPr lang="pl-PL" sz="2200" b="1"/>
              <a:t>Obiad</a:t>
            </a:r>
            <a:r>
              <a:rPr lang="pl-PL" sz="2200"/>
              <a:t>:</a:t>
            </a:r>
          </a:p>
          <a:p>
            <a:r>
              <a:rPr lang="pl-PL" sz="2000"/>
              <a:t>Pieczeń z piersi indyka (120 g plastra pieczeni z piersi indyka, ½ opakowania mrożonej zielonej fasolki, łyżeczka masła, sok z cytryny, posiekany koperek, ½ woreczka kaszy gryczanej). Pierś posypać ziołami, natrzeć czosnkiem, oliwą- zawinąć w folię i upiec w piekarniku lub na grillu. Na ugotowanej fasolce rozpuść 1 łyżeczkę masła, indyk posyp koperkiem i skrop cytryną. Podać z kaszą na sypko. Woda mineralna.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179388" y="549275"/>
            <a:ext cx="8785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/>
              <a:t>Podwieczorek</a:t>
            </a:r>
            <a:r>
              <a:rPr lang="pl-PL" sz="2200"/>
              <a:t>:</a:t>
            </a:r>
          </a:p>
          <a:p>
            <a:r>
              <a:rPr lang="pl-PL" sz="2000"/>
              <a:t>Jogurt naturalny (150g) z 1 łyżeczką słonecznika i 1 łyżeczką rodzynek.</a:t>
            </a:r>
          </a:p>
          <a:p>
            <a:endParaRPr lang="pl-PL" sz="2000"/>
          </a:p>
          <a:p>
            <a:r>
              <a:rPr lang="pl-PL" sz="2200" b="1"/>
              <a:t>Kolacja</a:t>
            </a:r>
            <a:r>
              <a:rPr lang="pl-PL" sz="2200"/>
              <a:t>:</a:t>
            </a:r>
          </a:p>
          <a:p>
            <a:r>
              <a:rPr lang="pl-PL" sz="2000"/>
              <a:t>Brokuły gotowane (mała główka) posypany 2 łyżkami startego parmezanu. Szklanka soku pomarańczowego świeżo wyciskanego.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84213" y="2565400"/>
            <a:ext cx="7848600" cy="15113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9600" smtClean="0">
                <a:effectLst>
                  <a:outerShdw blurRad="38100" dist="38100" dir="2700000" algn="tl">
                    <a:srgbClr val="B13F9A"/>
                  </a:outerShdw>
                </a:effectLst>
                <a:latin typeface="Papyrus"/>
              </a:rPr>
              <a:t>Dzień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rostokąt 1"/>
          <p:cNvSpPr>
            <a:spLocks noChangeArrowheads="1"/>
          </p:cNvSpPr>
          <p:nvPr/>
        </p:nvSpPr>
        <p:spPr bwMode="auto">
          <a:xfrm>
            <a:off x="179388" y="188913"/>
            <a:ext cx="8713787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/>
              <a:t>Śniadanie</a:t>
            </a:r>
            <a:r>
              <a:rPr lang="pl-PL" sz="2000"/>
              <a:t>:</a:t>
            </a:r>
          </a:p>
          <a:p>
            <a:r>
              <a:rPr lang="pl-PL" sz="2000"/>
              <a:t>2 kromki pieczywa razowego, 2 cienkie plasterki fety light posypany słonecznikiem i szczypiorkiem, plasterki rzodkiewek. Buteleczka soku marchewkowego (jednodniowy).</a:t>
            </a:r>
          </a:p>
          <a:p>
            <a:endParaRPr lang="pl-PL" sz="2000"/>
          </a:p>
          <a:p>
            <a:r>
              <a:rPr lang="pl-PL" sz="2200" b="1"/>
              <a:t>Drudie śniadanie</a:t>
            </a:r>
            <a:r>
              <a:rPr lang="pl-PL" sz="2200"/>
              <a:t>:</a:t>
            </a:r>
          </a:p>
          <a:p>
            <a:r>
              <a:rPr lang="pl-PL" sz="2000"/>
              <a:t>Sałatka wielowarzywna (mały seler, mała marchew, pomidor, 1/4 główki sałaty lodowej). Seler i marchew zetrzeć na tarce z grubymi oczkami, pomidora pokroić w kostkę, kapustę pekińską poszatkować. Wszystko skropić oliwą z oliwek pomieszaną z octem jabłkowym i przyprawami ziołowymi. Kromka pieczywa razowego, 2 plasterki wędliny drobiowej.</a:t>
            </a:r>
          </a:p>
          <a:p>
            <a:endParaRPr lang="pl-PL" sz="2000"/>
          </a:p>
          <a:p>
            <a:r>
              <a:rPr lang="pl-PL" sz="2200" b="1"/>
              <a:t>Obiad</a:t>
            </a:r>
            <a:r>
              <a:rPr lang="pl-PL" sz="2200"/>
              <a:t>:</a:t>
            </a:r>
          </a:p>
          <a:p>
            <a:r>
              <a:rPr lang="pl-PL" sz="2000"/>
              <a:t>Kurczak duszony z warzywami (Mały filet z piersi kurczaka (100 g), 2 pomidory obrane ze skórki, ½ małej cebuli, mała cukinia, łyżka oliwy z oliwek, ząbek czosnku, zioła prowansalskie, natka pietruszki, 50 g pełnoziarnistego (orkiszowy) makaronu świderki). Filet z kurczaka natrzeć ziołami, solą pieprzem, pokroić w kostkę - podsmażyć. Dodać pomidory, cebulę, czosnek - dusić do miękkości. Pod koniec wrzucić cukinie pokrojoną w kostkę-dusić. Wymieszać z makaronem ugotowanym aldente. Sok pomarańczowy świeżo wyciśnięty.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755650" y="1196975"/>
            <a:ext cx="77041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Papyrus"/>
              </a:rPr>
              <a:t>Rozsądne odżywianie, to przede wszystkim regularne (co 2,5-3 godz.) posiłki i małe porcje. Regularność posiłków jest ważna, aby poziom cukru we krwi był na stałym poziomie. Jego wahania wpływają na Twoją koncentrację, samopoczucie i uczucie głodu. Pij dużo wody, ale możesz pić również owocową herbatę, sporadycznie kawę, soki warzywne czy soki owocowe wyciskane. Planując swój jadłospis, najlepiej będzie, jak zapoznasz się z zasadami piramidy żywieniowej, która znajduje się na przykład na stronie www.poradnikzdrowie.pl. Podstawą tej piramidy jest aktywność fizyczna.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rostokąt 1"/>
          <p:cNvSpPr>
            <a:spLocks noChangeArrowheads="1"/>
          </p:cNvSpPr>
          <p:nvPr/>
        </p:nvSpPr>
        <p:spPr bwMode="auto">
          <a:xfrm>
            <a:off x="250825" y="260350"/>
            <a:ext cx="8642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/>
              <a:t>Podwieczorek</a:t>
            </a:r>
            <a:r>
              <a:rPr lang="pl-PL" sz="2200"/>
              <a:t>:</a:t>
            </a:r>
          </a:p>
          <a:p>
            <a:r>
              <a:rPr lang="pl-PL" sz="2000"/>
              <a:t>Koktajl (kefir (szklanka), mrożone owoce – mogą być truskawki (10 szt.). Zmiksować, nie dosładzać. Posypać cynamonem.</a:t>
            </a:r>
          </a:p>
          <a:p>
            <a:endParaRPr lang="pl-PL" sz="2000"/>
          </a:p>
          <a:p>
            <a:r>
              <a:rPr lang="pl-PL" sz="2200" b="1"/>
              <a:t>Kolacja</a:t>
            </a:r>
            <a:r>
              <a:rPr lang="pl-PL" sz="2200"/>
              <a:t>:</a:t>
            </a:r>
          </a:p>
          <a:p>
            <a:r>
              <a:rPr lang="pl-PL" sz="2000"/>
              <a:t>Szklanka gorącego mleka 1,5% z 3 łyżkami płatków owsianych i 4 pokrojonymi suszonymi morelami</a:t>
            </a:r>
            <a:r>
              <a:rPr lang="pl-PL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84213" y="2565400"/>
            <a:ext cx="7848600" cy="15113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9600" smtClean="0">
                <a:effectLst>
                  <a:outerShdw blurRad="38100" dist="38100" dir="2700000" algn="tl">
                    <a:srgbClr val="B13F9A"/>
                  </a:outerShdw>
                </a:effectLst>
                <a:latin typeface="Papyrus"/>
              </a:rPr>
              <a:t>Dzień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468313" y="260350"/>
            <a:ext cx="828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/>
              <a:t>Śniadanie</a:t>
            </a:r>
            <a:r>
              <a:rPr lang="pl-PL" sz="2200"/>
              <a:t>:</a:t>
            </a:r>
          </a:p>
          <a:p>
            <a:r>
              <a:rPr lang="pl-PL" sz="2000"/>
              <a:t>Sałatka z grejpfrutem-liście sałaty lodowej, starte jabłko, ½ pokrojonego grejpfruta, 3 suszone morele, sos: łyżeczka miodu, sok z cytryny, 2 kromki pieczywa razowego (orkiszowego) posmarowane chudym twarożkiem. Kawa z mlekiem 1,5%.</a:t>
            </a:r>
          </a:p>
          <a:p>
            <a:endParaRPr lang="pl-PL" sz="2000"/>
          </a:p>
          <a:p>
            <a:r>
              <a:rPr lang="pl-PL" sz="2000" b="1"/>
              <a:t>Drugie śniadanie</a:t>
            </a:r>
            <a:r>
              <a:rPr lang="pl-PL" sz="2000"/>
              <a:t>:</a:t>
            </a:r>
          </a:p>
          <a:p>
            <a:r>
              <a:rPr lang="pl-PL" sz="2000"/>
              <a:t>2 kromki posmarowane cienko masłem, 2 plasterki wędliny drobiowej, 2 plasterki sera żółtego, sałata. Herbata zielona bez cukru. </a:t>
            </a:r>
          </a:p>
          <a:p>
            <a:endParaRPr lang="pl-PL" sz="2000" b="1"/>
          </a:p>
          <a:p>
            <a:r>
              <a:rPr lang="pl-PL" sz="2200" b="1"/>
              <a:t>Obiad</a:t>
            </a:r>
            <a:r>
              <a:rPr lang="pl-PL" sz="2200"/>
              <a:t>:</a:t>
            </a:r>
          </a:p>
          <a:p>
            <a:r>
              <a:rPr lang="pl-PL" sz="2000"/>
              <a:t>Kasza gryczana (1/2 woreczka), gulasz z chudego mięsa wołowego (2 chochle do zupy), ogórek kiszony. Sok grejpfrutowy świeżo wyciśnięty.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468313" y="260350"/>
            <a:ext cx="82804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/>
              <a:t>Podwieczorek</a:t>
            </a:r>
            <a:r>
              <a:rPr lang="pl-PL" sz="2200"/>
              <a:t>:</a:t>
            </a:r>
          </a:p>
          <a:p>
            <a:r>
              <a:rPr lang="pl-PL" sz="2000"/>
              <a:t>3 kromki pieczywa chrupkie z sałatą, 3 plastrami feta light, kilka pokrojonych oliwek do dekoracji.</a:t>
            </a:r>
          </a:p>
          <a:p>
            <a:endParaRPr lang="pl-PL" sz="2000"/>
          </a:p>
          <a:p>
            <a:r>
              <a:rPr lang="pl-PL" sz="2000" b="1"/>
              <a:t>Kolacja</a:t>
            </a:r>
            <a:r>
              <a:rPr lang="pl-PL" sz="2000"/>
              <a:t>:</a:t>
            </a:r>
          </a:p>
          <a:p>
            <a:r>
              <a:rPr lang="pl-PL" sz="2000"/>
              <a:t>Kawałek kabanosa (70g), kromka pieczywa razowego. Mizeria (jeden średni ogórek zielony) polany kubeczkiem jogurtu naturalnego. Posypany szczypiorkiem, solą pieprzem.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84213" y="2565400"/>
            <a:ext cx="7848600" cy="15113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9600" smtClean="0">
                <a:effectLst>
                  <a:outerShdw blurRad="38100" dist="38100" dir="2700000" algn="tl">
                    <a:srgbClr val="B13F9A"/>
                  </a:outerShdw>
                </a:effectLst>
                <a:latin typeface="Papyrus"/>
              </a:rPr>
              <a:t>Dzień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323850" y="333375"/>
            <a:ext cx="838835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/>
              <a:t>Śniadanie</a:t>
            </a:r>
            <a:r>
              <a:rPr lang="pl-PL" sz="2200"/>
              <a:t>:</a:t>
            </a:r>
          </a:p>
          <a:p>
            <a:r>
              <a:rPr lang="pl-PL" sz="2000"/>
              <a:t>Serek z warzywami serek wiejski (200 g) wymieszać z 4 startymi rzodkiewkami i kilkoma plasterkami zielonego ogórka doprawić do smaku, 2 kromki pieczywa razowego.</a:t>
            </a:r>
          </a:p>
          <a:p>
            <a:endParaRPr lang="pl-PL" sz="2000"/>
          </a:p>
          <a:p>
            <a:r>
              <a:rPr lang="pl-PL" sz="2200" b="1"/>
              <a:t>Drugie śniadanie</a:t>
            </a:r>
            <a:r>
              <a:rPr lang="pl-PL" sz="2200"/>
              <a:t>:</a:t>
            </a:r>
          </a:p>
          <a:p>
            <a:r>
              <a:rPr lang="pl-PL" sz="2000"/>
              <a:t>Sałatka owocowa (pomarańcza, ½ małego melona polane 2 łyżkami jogurtu naturalnego 0%, skropione sokiem z cytryny, posypane 1 łyżką rodzynek i 1 łyżeczką otrąb owsianych).</a:t>
            </a:r>
          </a:p>
          <a:p>
            <a:endParaRPr lang="pl-PL" sz="2000"/>
          </a:p>
          <a:p>
            <a:r>
              <a:rPr lang="pl-PL" sz="2200" b="1"/>
              <a:t>Obiad</a:t>
            </a:r>
            <a:r>
              <a:rPr lang="pl-PL" sz="2200"/>
              <a:t>:</a:t>
            </a:r>
          </a:p>
          <a:p>
            <a:r>
              <a:rPr lang="pl-PL" sz="2000"/>
              <a:t>Warzywa na patelnię dowolne (½ opakowania (podsmażone max na 1 łyżce oleju, duszone z dodatkiem wody), ½ woreczka ryżu brązowego). Kefir lub jogurt (szklanka).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323850" y="476250"/>
            <a:ext cx="83883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/>
              <a:t>Podwieczorek</a:t>
            </a:r>
            <a:r>
              <a:rPr lang="pl-PL" sz="2200"/>
              <a:t>:</a:t>
            </a:r>
          </a:p>
          <a:p>
            <a:r>
              <a:rPr lang="pl-PL" sz="2000"/>
              <a:t>Półmisek warzyw surowych - dowolne (papryka, ogórek zielony, sałata itd. 4szt.) z sosem jogurtowym (jogurt grecki (2 łyżki), koperek świeży, szczypiorek, czosnek zmiażdżony, przyprawy)</a:t>
            </a:r>
          </a:p>
          <a:p>
            <a:endParaRPr lang="pl-PL" sz="2000"/>
          </a:p>
          <a:p>
            <a:r>
              <a:rPr lang="pl-PL" sz="2000" b="1"/>
              <a:t>Kolacja</a:t>
            </a:r>
            <a:r>
              <a:rPr lang="pl-PL" sz="2000"/>
              <a:t>:</a:t>
            </a:r>
          </a:p>
          <a:p>
            <a:r>
              <a:rPr lang="pl-PL" sz="2000"/>
              <a:t>2 kromki pieczywa razowego (orkiszowego),połowa puszki tuńczyka w oleju (dobrze odsączony), tuńczyk wymieszany z pokrojonym w kostkę ogórkiem kiszonym w formie sałatki.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84213" y="2565400"/>
            <a:ext cx="7848600" cy="15113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9600" smtClean="0">
                <a:effectLst>
                  <a:outerShdw blurRad="38100" dist="38100" dir="2700000" algn="tl">
                    <a:srgbClr val="B13F9A"/>
                  </a:outerShdw>
                </a:effectLst>
                <a:latin typeface="Papyrus"/>
              </a:rPr>
              <a:t>Dzień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395288" y="333375"/>
            <a:ext cx="842486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/>
              <a:t>Śniadanie</a:t>
            </a:r>
            <a:r>
              <a:rPr lang="pl-PL" sz="2200"/>
              <a:t>:</a:t>
            </a:r>
          </a:p>
          <a:p>
            <a:r>
              <a:rPr lang="pl-PL" sz="2000"/>
              <a:t>Muesli z mlekiem, szklanka mleka 1,5%, 5 łyżek muesli. Banan.</a:t>
            </a:r>
          </a:p>
          <a:p>
            <a:endParaRPr lang="pl-PL" sz="2000"/>
          </a:p>
          <a:p>
            <a:r>
              <a:rPr lang="pl-PL" sz="2000" b="1"/>
              <a:t>Drugie śniadanie</a:t>
            </a:r>
            <a:r>
              <a:rPr lang="pl-PL" sz="2000"/>
              <a:t>:</a:t>
            </a:r>
          </a:p>
          <a:p>
            <a:r>
              <a:rPr lang="pl-PL" sz="2000"/>
              <a:t>Kromka pieczywa orkiszowego, posmarowana chudym twarożkiem z 2 plasterkami wędliny drobiowej. Pomidor pokrojony w ćwiartki, posypany szczypiorkiem i suszoną lub świeżą bazylią.</a:t>
            </a:r>
          </a:p>
          <a:p>
            <a:endParaRPr lang="pl-PL" sz="2000"/>
          </a:p>
          <a:p>
            <a:r>
              <a:rPr lang="pl-PL" sz="2200" b="1"/>
              <a:t>Obiad</a:t>
            </a:r>
            <a:r>
              <a:rPr lang="pl-PL" sz="2200"/>
              <a:t>:</a:t>
            </a:r>
          </a:p>
          <a:p>
            <a:r>
              <a:rPr lang="pl-PL" sz="2000"/>
              <a:t>Łosoś świeży (150 g) - grillowany, 1/2 woreczka ryżu brązowego. Kapusta kiszona (szklanka) z dodatkiem oleju. Herbata czerwona bez cukru.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395288" y="333375"/>
            <a:ext cx="84248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/>
              <a:t>Podwieczorek</a:t>
            </a:r>
            <a:r>
              <a:rPr lang="pl-PL" sz="2200"/>
              <a:t>:</a:t>
            </a:r>
          </a:p>
          <a:p>
            <a:r>
              <a:rPr lang="pl-PL" sz="2000"/>
              <a:t>1 duża starta marchewka ze startym jabłkiem (skropione cytryną) i łyżką słonecznika polane jogurtem naturalnym (kubeczek-150g), kromka pieczywa razowego posmarowana masłem.</a:t>
            </a:r>
          </a:p>
          <a:p>
            <a:endParaRPr lang="pl-PL" sz="2000"/>
          </a:p>
          <a:p>
            <a:r>
              <a:rPr lang="pl-PL" sz="2200" b="1"/>
              <a:t>Kolacja</a:t>
            </a:r>
            <a:r>
              <a:rPr lang="pl-PL" sz="2200"/>
              <a:t>:</a:t>
            </a:r>
          </a:p>
          <a:p>
            <a:r>
              <a:rPr lang="pl-PL" sz="2000"/>
              <a:t>Serek homogenizowany waniliowy (150g), kilka truskawek. Mała bułka razowa posmarowana cienko masłem. Melisa z pomarańczą bez cukru.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755650" y="476250"/>
            <a:ext cx="76327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Papyrus"/>
              </a:rPr>
              <a:t>Jeżeli wykluczysz tłuszcz z diety, to rozregulujesz swoją gospodarkę hormonalną i zaczniesz tyć. Ograniczyć do minimum należy tłuszcz zwierzęcy - smalec, masło, tłuste wieprzowe mięso, tłusty nabiał. Kolejny ważny składnik dobrej diety to mleko maks. 2% tłuszczu. To bomba wapnia, witamin i minerał</a:t>
            </a:r>
            <a:r>
              <a:rPr lang="pl-PL" sz="2400">
                <a:latin typeface="Palatino Linotype" pitchFamily="18" charset="0"/>
              </a:rPr>
              <a:t>ó</a:t>
            </a:r>
            <a:r>
              <a:rPr lang="pl-PL" sz="2400">
                <a:latin typeface="Papyrus"/>
              </a:rPr>
              <a:t>w. Potrzebujesz dwóch szklanek dziennie. Możesz je wymieniać z jogurtem naturalnym, serami chudymi, kefirami czy maślanką. Mięso i ryby to maks. 2 porcje dziennie. Najważniejsze, żeby były świeże, a ryby gł</a:t>
            </a:r>
            <a:r>
              <a:rPr lang="pl-PL" sz="2400">
                <a:latin typeface="Palatino Linotype" pitchFamily="18" charset="0"/>
              </a:rPr>
              <a:t>ó</a:t>
            </a:r>
            <a:r>
              <a:rPr lang="pl-PL" sz="2400">
                <a:latin typeface="Papyrus"/>
              </a:rPr>
              <a:t>wnie morskie (np. łosoś) i niesmażone. Ryby morskie zawierają kwasy omega-3, kt</a:t>
            </a:r>
            <a:r>
              <a:rPr lang="pl-PL" sz="2400">
                <a:latin typeface="Palatino Linotype" pitchFamily="18" charset="0"/>
              </a:rPr>
              <a:t>ó</a:t>
            </a:r>
            <a:r>
              <a:rPr lang="pl-PL" sz="2400">
                <a:latin typeface="Papyrus"/>
              </a:rPr>
              <a:t>re mają same zalety. Gdy usmażymy rybę, tracą swoje właściwości. Dobra dieta zawiera jajka, i to dużo.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84213" y="2565400"/>
            <a:ext cx="7848600" cy="15113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9600" smtClean="0">
                <a:effectLst>
                  <a:outerShdw blurRad="38100" dist="38100" dir="2700000" algn="tl">
                    <a:srgbClr val="B13F9A"/>
                  </a:outerShdw>
                </a:effectLst>
                <a:latin typeface="Papyrus"/>
              </a:rPr>
              <a:t>Dzień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468313" y="188913"/>
            <a:ext cx="82804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/>
              <a:t>Śniadanie</a:t>
            </a:r>
            <a:r>
              <a:rPr lang="pl-PL" sz="2000"/>
              <a:t>:</a:t>
            </a:r>
          </a:p>
          <a:p>
            <a:r>
              <a:rPr lang="pl-PL" sz="2000"/>
              <a:t>Jajecznica z 2 jajek z pokrojonym w kostkę pomidorem na maśle (1 łyżeczka płaska), 2 kromki pieczywa razowego. Kawa z mlekiem 1,5%. </a:t>
            </a:r>
          </a:p>
          <a:p>
            <a:endParaRPr lang="pl-PL" sz="2000"/>
          </a:p>
          <a:p>
            <a:r>
              <a:rPr lang="pl-PL" sz="2000" b="1"/>
              <a:t>2 śniadanie</a:t>
            </a:r>
            <a:r>
              <a:rPr lang="pl-PL" sz="2000"/>
              <a:t>:</a:t>
            </a:r>
          </a:p>
          <a:p>
            <a:r>
              <a:rPr lang="pl-PL" sz="2000"/>
              <a:t>Sałatka z kurczaka (filet z piersi kurczaka - gotowany lub grillowany, trzy łyżki kukurydzy, pół pora, plaster ananasa, pół jogurtu naturalnego i przyprawy). Wszystko pokroić i podawać na liściach sałaty.</a:t>
            </a:r>
          </a:p>
          <a:p>
            <a:endParaRPr lang="pl-PL" sz="2000"/>
          </a:p>
          <a:p>
            <a:r>
              <a:rPr lang="pl-PL" sz="2000" b="1"/>
              <a:t>Obiad</a:t>
            </a:r>
            <a:r>
              <a:rPr lang="pl-PL" sz="2000"/>
              <a:t>:</a:t>
            </a:r>
          </a:p>
          <a:p>
            <a:r>
              <a:rPr lang="pl-PL" sz="2000"/>
              <a:t>¾ woreczka ugotowanego ryżu brązowego, parabolicznego lub białego, 4 jabłka uduszone z dodatkiem łyżeczki masła, musem polać ryż, całość polać 2 łyżkami jogurtu naturalnego, posypać cynamonem.</a:t>
            </a:r>
          </a:p>
          <a:p>
            <a:endParaRPr lang="pl-PL" sz="2000"/>
          </a:p>
          <a:p>
            <a:r>
              <a:rPr lang="pl-PL" sz="2000" b="1"/>
              <a:t>Podwieczorek</a:t>
            </a:r>
            <a:r>
              <a:rPr lang="pl-PL" sz="2000"/>
              <a:t>:</a:t>
            </a:r>
          </a:p>
          <a:p>
            <a:r>
              <a:rPr lang="pl-PL" sz="2000"/>
              <a:t>Szklanka soku pomidorowego, 3 wafle ryżowe 4 plasterki sera mozarella, 4 plasterki wędliny drobiowej.</a:t>
            </a:r>
          </a:p>
          <a:p>
            <a:endParaRPr lang="pl-PL" sz="2000"/>
          </a:p>
          <a:p>
            <a:r>
              <a:rPr lang="pl-PL" sz="2000" b="1"/>
              <a:t>Kolacja</a:t>
            </a:r>
            <a:r>
              <a:rPr lang="pl-PL" sz="2000"/>
              <a:t>:</a:t>
            </a:r>
          </a:p>
          <a:p>
            <a:r>
              <a:rPr lang="pl-PL" sz="2000"/>
              <a:t>Serek wiejski (200g), bułka grahamka posmarowana cienko masłem, z plasterkami pomidora i sałatą. Melisa z pomarańczą bez cukru.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7150100" cy="753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xfrm>
            <a:off x="827088" y="1484313"/>
            <a:ext cx="2376487" cy="3657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smtClean="0">
                <a:effectLst>
                  <a:outerShdw blurRad="38100" dist="38100" dir="2700000" algn="tl">
                    <a:srgbClr val="B13F9A"/>
                  </a:outerShdw>
                </a:effectLst>
                <a:latin typeface="Arial" charset="0"/>
              </a:rPr>
              <a:t>REŻYSERIA: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400" smtClean="0">
              <a:effectLst>
                <a:outerShdw blurRad="38100" dist="38100" dir="2700000" algn="tl">
                  <a:srgbClr val="B13F9A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smtClean="0">
                <a:effectLst>
                  <a:outerShdw blurRad="38100" dist="38100" dir="2700000" algn="tl">
                    <a:srgbClr val="B13F9A"/>
                  </a:outerShdw>
                </a:effectLst>
                <a:latin typeface="Arial" charset="0"/>
              </a:rPr>
              <a:t>PRODUKCJA: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400" smtClean="0">
              <a:effectLst>
                <a:outerShdw blurRad="38100" dist="38100" dir="2700000" algn="tl">
                  <a:srgbClr val="B13F9A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smtClean="0">
                <a:effectLst>
                  <a:outerShdw blurRad="38100" dist="38100" dir="2700000" algn="tl">
                    <a:srgbClr val="B13F9A"/>
                  </a:outerShdw>
                </a:effectLst>
                <a:latin typeface="Arial" charset="0"/>
              </a:rPr>
              <a:t>SCENARIUSZ: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400" smtClean="0">
              <a:effectLst>
                <a:outerShdw blurRad="38100" dist="38100" dir="2700000" algn="tl">
                  <a:srgbClr val="B13F9A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smtClean="0">
                <a:effectLst>
                  <a:outerShdw blurRad="38100" dist="38100" dir="2700000" algn="tl">
                    <a:srgbClr val="B13F9A"/>
                  </a:outerShdw>
                </a:effectLst>
                <a:latin typeface="Arial" charset="0"/>
              </a:rPr>
              <a:t>MUZYKA: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400" smtClean="0">
              <a:effectLst>
                <a:outerShdw blurRad="38100" dist="38100" dir="2700000" algn="tl">
                  <a:srgbClr val="B13F9A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smtClean="0">
                <a:effectLst>
                  <a:outerShdw blurRad="38100" dist="38100" dir="2700000" algn="tl">
                    <a:srgbClr val="B13F9A"/>
                  </a:outerShdw>
                </a:effectLst>
                <a:latin typeface="Arial" charset="0"/>
              </a:rPr>
              <a:t>ZDJĘCIA:</a:t>
            </a: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>
            <a:off x="3708400" y="1484313"/>
            <a:ext cx="4702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55588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r>
              <a:rPr lang="pl-PL" sz="2400">
                <a:effectLst>
                  <a:outerShdw blurRad="38100" dist="38100" dir="2700000" algn="tl">
                    <a:srgbClr val="B13F9A"/>
                  </a:outerShdw>
                </a:effectLst>
              </a:rPr>
              <a:t>Julia Rojewska</a:t>
            </a:r>
          </a:p>
          <a:p>
            <a:pPr marL="273050" indent="-255588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endParaRPr lang="pl-PL" sz="2400">
              <a:effectLst>
                <a:outerShdw blurRad="38100" dist="38100" dir="2700000" algn="tl">
                  <a:srgbClr val="B13F9A"/>
                </a:outerShdw>
              </a:effectLst>
            </a:endParaRPr>
          </a:p>
          <a:p>
            <a:pPr marL="273050" indent="-255588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r>
              <a:rPr lang="pl-PL" sz="2400">
                <a:effectLst>
                  <a:outerShdw blurRad="38100" dist="38100" dir="2700000" algn="tl">
                    <a:srgbClr val="B13F9A"/>
                  </a:outerShdw>
                </a:effectLst>
              </a:rPr>
              <a:t>Maria Kurczalska</a:t>
            </a:r>
          </a:p>
          <a:p>
            <a:pPr marL="273050" indent="-255588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endParaRPr lang="pl-PL" sz="2400">
              <a:effectLst>
                <a:outerShdw blurRad="38100" dist="38100" dir="2700000" algn="tl">
                  <a:srgbClr val="B13F9A"/>
                </a:outerShdw>
              </a:effectLst>
            </a:endParaRPr>
          </a:p>
          <a:p>
            <a:pPr marL="273050" indent="-255588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r>
              <a:rPr lang="pl-PL" sz="2400">
                <a:effectLst>
                  <a:outerShdw blurRad="38100" dist="38100" dir="2700000" algn="tl">
                    <a:srgbClr val="B13F9A"/>
                  </a:outerShdw>
                </a:effectLst>
              </a:rPr>
              <a:t>Anna Pietrzak i Ewa Poprawska</a:t>
            </a:r>
          </a:p>
          <a:p>
            <a:pPr marL="273050" indent="-255588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endParaRPr lang="pl-PL" sz="2400">
              <a:effectLst>
                <a:outerShdw blurRad="38100" dist="38100" dir="2700000" algn="tl">
                  <a:srgbClr val="B13F9A"/>
                </a:outerShdw>
              </a:effectLst>
            </a:endParaRPr>
          </a:p>
          <a:p>
            <a:pPr marL="273050" indent="-255588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r>
              <a:rPr lang="pl-PL" sz="2400">
                <a:effectLst>
                  <a:outerShdw blurRad="38100" dist="38100" dir="2700000" algn="tl">
                    <a:srgbClr val="B13F9A"/>
                  </a:outerShdw>
                </a:effectLst>
              </a:rPr>
              <a:t>Anna Frąckowiak</a:t>
            </a:r>
          </a:p>
          <a:p>
            <a:pPr marL="273050" indent="-255588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endParaRPr lang="pl-PL" sz="2400">
              <a:effectLst>
                <a:outerShdw blurRad="38100" dist="38100" dir="2700000" algn="tl">
                  <a:srgbClr val="B13F9A"/>
                </a:outerShdw>
              </a:effectLst>
            </a:endParaRPr>
          </a:p>
          <a:p>
            <a:pPr marL="273050" indent="-255588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r>
              <a:rPr lang="pl-PL" sz="2400">
                <a:effectLst>
                  <a:outerShdw blurRad="38100" dist="38100" dir="2700000" algn="tl">
                    <a:srgbClr val="B13F9A"/>
                  </a:outerShdw>
                </a:effectLst>
              </a:rPr>
              <a:t>Samanta Idaszak</a:t>
            </a:r>
          </a:p>
        </p:txBody>
      </p:sp>
      <p:sp>
        <p:nvSpPr>
          <p:cNvPr id="71685" name="Rectangle 5"/>
          <p:cNvSpPr>
            <a:spLocks/>
          </p:cNvSpPr>
          <p:nvPr/>
        </p:nvSpPr>
        <p:spPr bwMode="auto">
          <a:xfrm>
            <a:off x="5219700" y="5805488"/>
            <a:ext cx="3527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55588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r>
              <a:rPr lang="pl-PL" sz="2400">
                <a:effectLst>
                  <a:outerShdw blurRad="38100" dist="38100" dir="2700000" algn="tl">
                    <a:srgbClr val="B13F9A"/>
                  </a:outerShdw>
                </a:effectLst>
              </a:rPr>
              <a:t>Dziękujemy za uwagę</a:t>
            </a:r>
            <a:endParaRPr lang="pl-PL" sz="2400">
              <a:effectLst>
                <a:outerShdw blurRad="38100" dist="38100" dir="2700000" algn="tl">
                  <a:srgbClr val="B13F9A"/>
                </a:outerShdw>
              </a:effectLst>
              <a:latin typeface="Palatino Linotype" pitchFamily="18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88913"/>
            <a:ext cx="47196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4000" smtClean="0">
                <a:effectLst>
                  <a:outerShdw blurRad="38100" dist="38100" dir="2700000" algn="tl">
                    <a:srgbClr val="B13F9A"/>
                  </a:outerShdw>
                </a:effectLst>
                <a:latin typeface="Papyrus"/>
              </a:rPr>
              <a:t>Pamiętaj o jedzeniu owoców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250" y="762000"/>
            <a:ext cx="5943600" cy="4373563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4400" smtClean="0">
                <a:effectLst>
                  <a:outerShdw blurRad="38100" dist="38100" dir="2700000" algn="tl">
                    <a:srgbClr val="B13F9A"/>
                  </a:outerShdw>
                </a:effectLst>
                <a:latin typeface="Papyrus"/>
              </a:rPr>
              <a:t>Nie zapominaj też o warzywach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692150"/>
            <a:ext cx="5976938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4000" smtClean="0">
                <a:effectLst>
                  <a:outerShdw blurRad="38100" dist="38100" dir="2700000" algn="tl">
                    <a:srgbClr val="B13F9A"/>
                  </a:outerShdw>
                </a:effectLst>
                <a:latin typeface="Papyrus"/>
              </a:rPr>
              <a:t>Pamiętaj o nawadnianiu organizmu (2 litry płynu dziennie)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00113" y="404813"/>
            <a:ext cx="10872788" cy="58753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y">
  <a:themeElements>
    <a:clrScheme name="Niestandardowy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00B0F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514</TotalTime>
  <Words>1319</Words>
  <Application>Microsoft Office PowerPoint</Application>
  <PresentationFormat>Pokaz na ekranie (4:3)</PresentationFormat>
  <Paragraphs>159</Paragraphs>
  <Slides>53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Szablon projektu</vt:lpstr>
      </vt:variant>
      <vt:variant>
        <vt:i4>4</vt:i4>
      </vt:variant>
      <vt:variant>
        <vt:lpstr>Tytuły slajdów</vt:lpstr>
      </vt:variant>
      <vt:variant>
        <vt:i4>53</vt:i4>
      </vt:variant>
    </vt:vector>
  </HeadingPairs>
  <TitlesOfParts>
    <vt:vector size="63" baseType="lpstr">
      <vt:lpstr>Arial</vt:lpstr>
      <vt:lpstr>Palatino Linotype</vt:lpstr>
      <vt:lpstr>Wingdings</vt:lpstr>
      <vt:lpstr>Calibri</vt:lpstr>
      <vt:lpstr>Papyrus</vt:lpstr>
      <vt:lpstr>OpenSymbol</vt:lpstr>
      <vt:lpstr>Elementarny</vt:lpstr>
      <vt:lpstr>Elementarny</vt:lpstr>
      <vt:lpstr>Elementarny</vt:lpstr>
      <vt:lpstr>Elementarny</vt:lpstr>
      <vt:lpstr>Slajd 1</vt:lpstr>
      <vt:lpstr>Piramida żywienia</vt:lpstr>
      <vt:lpstr>Slajd 3</vt:lpstr>
      <vt:lpstr>Slajd 4</vt:lpstr>
      <vt:lpstr>Slajd 5</vt:lpstr>
      <vt:lpstr>Pamiętaj o jedzeniu owoców</vt:lpstr>
      <vt:lpstr>Nie zapominaj też o warzywach</vt:lpstr>
      <vt:lpstr>Pamiętaj o nawadnianiu organizmu (2 litry płynu dziennie)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Tygodniowy jadłospis dla nastolatków </vt:lpstr>
      <vt:lpstr>Dzień 1</vt:lpstr>
      <vt:lpstr>Slajd 33</vt:lpstr>
      <vt:lpstr>Slajd 34</vt:lpstr>
      <vt:lpstr>Dzień 2</vt:lpstr>
      <vt:lpstr>Slajd 36</vt:lpstr>
      <vt:lpstr>Slajd 37</vt:lpstr>
      <vt:lpstr>Dzień 3</vt:lpstr>
      <vt:lpstr>Slajd 39</vt:lpstr>
      <vt:lpstr>Slajd 40</vt:lpstr>
      <vt:lpstr>Dzień 4</vt:lpstr>
      <vt:lpstr>Slajd 42</vt:lpstr>
      <vt:lpstr>Slajd 43</vt:lpstr>
      <vt:lpstr>Dzień 5</vt:lpstr>
      <vt:lpstr>Slajd 45</vt:lpstr>
      <vt:lpstr>Slajd 46</vt:lpstr>
      <vt:lpstr>Dzień 6</vt:lpstr>
      <vt:lpstr>Slajd 48</vt:lpstr>
      <vt:lpstr>Slajd 49</vt:lpstr>
      <vt:lpstr>Dzień 7</vt:lpstr>
      <vt:lpstr>Slajd 51</vt:lpstr>
      <vt:lpstr>Slajd 52</vt:lpstr>
      <vt:lpstr>Slajd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lenovo</dc:creator>
  <cp:lastModifiedBy>dong</cp:lastModifiedBy>
  <cp:revision>50</cp:revision>
  <dcterms:created xsi:type="dcterms:W3CDTF">2016-02-06T12:41:06Z</dcterms:created>
  <dcterms:modified xsi:type="dcterms:W3CDTF">2016-08-21T15:49:09Z</dcterms:modified>
</cp:coreProperties>
</file>