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59" r:id="rId14"/>
    <p:sldId id="260" r:id="rId15"/>
    <p:sldId id="272" r:id="rId16"/>
    <p:sldId id="274" r:id="rId17"/>
    <p:sldId id="261" r:id="rId18"/>
    <p:sldId id="285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5" r:id="rId29"/>
    <p:sldId id="283" r:id="rId30"/>
    <p:sldId id="284" r:id="rId31"/>
    <p:sldId id="276" r:id="rId32"/>
    <p:sldId id="295" r:id="rId33"/>
    <p:sldId id="277" r:id="rId34"/>
    <p:sldId id="280" r:id="rId35"/>
    <p:sldId id="281" r:id="rId36"/>
    <p:sldId id="282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8" autoAdjust="0"/>
    <p:restoredTop sz="94660"/>
  </p:normalViewPr>
  <p:slideViewPr>
    <p:cSldViewPr>
      <p:cViewPr varScale="1">
        <p:scale>
          <a:sx n="78" d="100"/>
          <a:sy n="78" d="100"/>
        </p:scale>
        <p:origin x="-10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6825AEB-B19A-4BD6-847B-D0604700BC82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AFCAE6-723A-473B-B7E6-B6A29948F5C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endParaRPr lang="pl-PL" sz="4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l-PL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JAROCIN</a:t>
            </a:r>
            <a:endParaRPr lang="pl-PL" sz="6000" dirty="0"/>
          </a:p>
        </p:txBody>
      </p:sp>
      <p:sp>
        <p:nvSpPr>
          <p:cNvPr id="4" name="Prostokąt 3"/>
          <p:cNvSpPr/>
          <p:nvPr/>
        </p:nvSpPr>
        <p:spPr>
          <a:xfrm>
            <a:off x="778142" y="2967335"/>
            <a:ext cx="7587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MOJA MAŁA OJCZYZNA</a:t>
            </a:r>
            <a:endParaRPr lang="pl-PL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936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91680" y="548680"/>
            <a:ext cx="65527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</a:rPr>
              <a:t>Od lat 70. XX w. miasto znane z festiwali muzyki młodzieżowej </a:t>
            </a:r>
            <a:r>
              <a:rPr lang="pl-PL" sz="36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–Wielkopolskie </a:t>
            </a:r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</a:rPr>
              <a:t>Rytmy Młodych </a:t>
            </a:r>
            <a:endParaRPr lang="pl-PL" sz="3600" dirty="0" smtClean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r>
              <a:rPr lang="pl-PL" sz="36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(</a:t>
            </a:r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</a:rPr>
              <a:t>1970–1979</a:t>
            </a:r>
            <a:r>
              <a:rPr lang="pl-PL" sz="36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),</a:t>
            </a:r>
          </a:p>
          <a:p>
            <a:r>
              <a:rPr lang="pl-PL" sz="36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 Ogólnopolski </a:t>
            </a:r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</a:rPr>
              <a:t>Przegląd Muzyki Młodej Generacji (1980–1982</a:t>
            </a:r>
            <a:r>
              <a:rPr lang="pl-PL" sz="36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),             </a:t>
            </a:r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</a:rPr>
              <a:t>Festiwal </a:t>
            </a:r>
            <a:r>
              <a:rPr lang="pl-PL" sz="36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Muzyków</a:t>
            </a:r>
          </a:p>
          <a:p>
            <a:r>
              <a:rPr lang="pl-PL" sz="36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Rockowych </a:t>
            </a:r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</a:rPr>
              <a:t>(1983–1994</a:t>
            </a:r>
            <a:r>
              <a:rPr lang="pl-PL" dirty="0">
                <a:solidFill>
                  <a:srgbClr val="000000"/>
                </a:solidFill>
                <a:latin typeface="Bookman Old Style" panose="02050604050505020204" pitchFamily="18" charset="0"/>
              </a:rPr>
              <a:t>)</a:t>
            </a:r>
            <a:r>
              <a:rPr lang="pl-PL" dirty="0">
                <a:solidFill>
                  <a:srgbClr val="252525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11608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obr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709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1763688" y="1556792"/>
            <a:ext cx="5328592" cy="3240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2595424" y="2108878"/>
            <a:ext cx="37444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Baskerville Old Face" panose="02020602080505020303" pitchFamily="18" charset="0"/>
              </a:rPr>
              <a:t>Najważniejsze miejsca                           w Jarocinie </a:t>
            </a:r>
            <a:endParaRPr lang="pl-PL" sz="4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404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RATUSZ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2776"/>
            <a:ext cx="9324529" cy="556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0915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09103" y="260648"/>
            <a:ext cx="79208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0000"/>
                </a:solidFill>
                <a:latin typeface="Bookman Old Style" pitchFamily="18" charset="0"/>
              </a:rPr>
              <a:t>Podcieniowy barokowy budynek wybudowany w latach </a:t>
            </a:r>
            <a:r>
              <a:rPr lang="pl-PL" sz="2800" dirty="0" smtClean="0">
                <a:solidFill>
                  <a:srgbClr val="000000"/>
                </a:solidFill>
                <a:latin typeface="Bookman Old Style" pitchFamily="18" charset="0"/>
              </a:rPr>
              <a:t>1799-1804,</a:t>
            </a:r>
          </a:p>
          <a:p>
            <a:r>
              <a:rPr lang="pl-PL" sz="2800" dirty="0" smtClean="0">
                <a:solidFill>
                  <a:srgbClr val="000000"/>
                </a:solidFill>
                <a:latin typeface="Bookman Old Style" pitchFamily="18" charset="0"/>
              </a:rPr>
              <a:t> na </a:t>
            </a:r>
            <a:r>
              <a:rPr lang="pl-PL" sz="2800" dirty="0">
                <a:solidFill>
                  <a:srgbClr val="000000"/>
                </a:solidFill>
                <a:latin typeface="Bookman Old Style" pitchFamily="18" charset="0"/>
              </a:rPr>
              <a:t>środku miejskiego Rynku. </a:t>
            </a:r>
            <a:endParaRPr lang="pl-PL" sz="2800" dirty="0" smtClean="0">
              <a:solidFill>
                <a:srgbClr val="000000"/>
              </a:solidFill>
              <a:latin typeface="Bookman Old Style" pitchFamily="18" charset="0"/>
            </a:endParaRPr>
          </a:p>
          <a:p>
            <a:r>
              <a:rPr lang="pl-PL" sz="2800" dirty="0" smtClean="0">
                <a:solidFill>
                  <a:srgbClr val="000000"/>
                </a:solidFill>
                <a:latin typeface="Bookman Old Style" pitchFamily="18" charset="0"/>
              </a:rPr>
              <a:t>Poprzednia </a:t>
            </a:r>
            <a:r>
              <a:rPr lang="pl-PL" sz="2800" dirty="0">
                <a:solidFill>
                  <a:srgbClr val="000000"/>
                </a:solidFill>
                <a:latin typeface="Bookman Old Style" pitchFamily="18" charset="0"/>
              </a:rPr>
              <a:t>siedziba władz miejskich spłonęła podczas wielkiego pożaru w 1773 roku</a:t>
            </a:r>
            <a:r>
              <a:rPr lang="pl-PL" sz="2800" dirty="0" smtClean="0">
                <a:solidFill>
                  <a:srgbClr val="000000"/>
                </a:solidFill>
                <a:latin typeface="Bookman Old Style" pitchFamily="18" charset="0"/>
              </a:rPr>
              <a:t>. </a:t>
            </a:r>
            <a:r>
              <a:rPr lang="pl-PL" sz="2800" dirty="0">
                <a:solidFill>
                  <a:srgbClr val="000000"/>
                </a:solidFill>
                <a:latin typeface="Bookman Old Style" pitchFamily="18" charset="0"/>
              </a:rPr>
              <a:t>Nowy ratusz został pierwotnie zbudowany jako dwupiętrowy z płaskim dachem. Kolejne przebudowy zmieniały jego wygląd, m.in. </a:t>
            </a:r>
            <a:r>
              <a:rPr lang="pl-PL" sz="2800" dirty="0" smtClean="0">
                <a:solidFill>
                  <a:srgbClr val="000000"/>
                </a:solidFill>
                <a:latin typeface="Bookman Old Style" pitchFamily="18" charset="0"/>
              </a:rPr>
              <a:t>w </a:t>
            </a:r>
            <a:r>
              <a:rPr lang="pl-PL" sz="2800" dirty="0">
                <a:solidFill>
                  <a:srgbClr val="000000"/>
                </a:solidFill>
                <a:latin typeface="Bookman Old Style" pitchFamily="18" charset="0"/>
              </a:rPr>
              <a:t>1854 i 1907 roku. Został wówczas obniżony do piętrowej budowli </a:t>
            </a:r>
            <a:endParaRPr lang="pl-PL" sz="2800" dirty="0" smtClean="0">
              <a:solidFill>
                <a:srgbClr val="000000"/>
              </a:solidFill>
              <a:latin typeface="Bookman Old Style" pitchFamily="18" charset="0"/>
            </a:endParaRPr>
          </a:p>
          <a:p>
            <a:r>
              <a:rPr lang="pl-PL" sz="2800" dirty="0" smtClean="0">
                <a:solidFill>
                  <a:srgbClr val="000000"/>
                </a:solidFill>
                <a:latin typeface="Bookman Old Style" pitchFamily="18" charset="0"/>
              </a:rPr>
              <a:t>i </a:t>
            </a:r>
            <a:r>
              <a:rPr lang="pl-PL" sz="2800" dirty="0">
                <a:solidFill>
                  <a:srgbClr val="000000"/>
                </a:solidFill>
                <a:latin typeface="Bookman Old Style" pitchFamily="18" charset="0"/>
              </a:rPr>
              <a:t>zyskał łamany dach. </a:t>
            </a:r>
            <a:r>
              <a:rPr lang="pl-PL" sz="2800" dirty="0" smtClean="0">
                <a:solidFill>
                  <a:srgbClr val="000000"/>
                </a:solidFill>
                <a:latin typeface="Bookman Old Style" pitchFamily="18" charset="0"/>
              </a:rPr>
              <a:t>W </a:t>
            </a:r>
            <a:r>
              <a:rPr lang="pl-PL" sz="2800" dirty="0">
                <a:solidFill>
                  <a:srgbClr val="000000"/>
                </a:solidFill>
                <a:latin typeface="Bookman Old Style" pitchFamily="18" charset="0"/>
              </a:rPr>
              <a:t>2006 </a:t>
            </a:r>
            <a:r>
              <a:rPr lang="pl-PL" sz="2800" dirty="0" smtClean="0">
                <a:solidFill>
                  <a:srgbClr val="000000"/>
                </a:solidFill>
                <a:latin typeface="Bookman Old Style" pitchFamily="18" charset="0"/>
              </a:rPr>
              <a:t>roku odnowiono </a:t>
            </a:r>
            <a:r>
              <a:rPr lang="pl-PL" sz="2800" dirty="0">
                <a:solidFill>
                  <a:srgbClr val="000000"/>
                </a:solidFill>
                <a:latin typeface="Bookman Old Style" pitchFamily="18" charset="0"/>
              </a:rPr>
              <a:t>go.</a:t>
            </a:r>
            <a:r>
              <a:rPr lang="pl-PL" sz="2800" dirty="0">
                <a:solidFill>
                  <a:srgbClr val="252525"/>
                </a:solidFill>
                <a:latin typeface="Bookman Old Style" pitchFamily="18" charset="0"/>
              </a:rPr>
              <a:t/>
            </a:r>
            <a:br>
              <a:rPr lang="pl-PL" sz="2800" dirty="0">
                <a:solidFill>
                  <a:srgbClr val="252525"/>
                </a:solidFill>
                <a:latin typeface="Bookman Old Style" pitchFamily="18" charset="0"/>
              </a:rPr>
            </a:br>
            <a:endParaRPr lang="pl-PL" sz="28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589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RUINY KOŚCIOŁA ŚW. DUCHA</a:t>
            </a:r>
            <a:endParaRPr lang="pl-PL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3"/>
            <a:ext cx="9144000" cy="566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8414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00168" y="476672"/>
            <a:ext cx="7344816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900" dirty="0">
                <a:latin typeface="Bookman Old Style" pitchFamily="18" charset="0"/>
              </a:rPr>
              <a:t>W parku miejskim znajduje się kolejny, z ciekawszych zabytków miasta. Są to ruiny późnogotyckiego kościoła pw. Św. Ducha. Początkowo była to budowla drewniana, która pełniła funkcje kościoła szpitalnego. </a:t>
            </a:r>
            <a:br>
              <a:rPr lang="pl-PL" sz="1900" dirty="0">
                <a:latin typeface="Bookman Old Style" pitchFamily="18" charset="0"/>
              </a:rPr>
            </a:br>
            <a:r>
              <a:rPr lang="pl-PL" sz="1900" dirty="0">
                <a:latin typeface="Bookman Old Style" pitchFamily="18" charset="0"/>
              </a:rPr>
              <a:t/>
            </a:r>
            <a:br>
              <a:rPr lang="pl-PL" sz="1900" dirty="0">
                <a:latin typeface="Bookman Old Style" pitchFamily="18" charset="0"/>
              </a:rPr>
            </a:br>
            <a:r>
              <a:rPr lang="pl-PL" sz="1900" dirty="0">
                <a:latin typeface="Bookman Old Style" pitchFamily="18" charset="0"/>
              </a:rPr>
              <a:t>Świątynia, z należącym do niej szpitalem, została ufundowana w latach 1428-1437 przez właścicieli majątku w Prusach (Pruskich). Murowana świątynia powstała zapewne w roku 1516. Do dziś zachowały się jedynie mury obwodowe wraz </a:t>
            </a:r>
            <a:endParaRPr lang="pl-PL" sz="1900" dirty="0" smtClean="0">
              <a:latin typeface="Bookman Old Style" pitchFamily="18" charset="0"/>
            </a:endParaRPr>
          </a:p>
          <a:p>
            <a:r>
              <a:rPr lang="pl-PL" sz="1900" dirty="0" smtClean="0">
                <a:latin typeface="Bookman Old Style" pitchFamily="18" charset="0"/>
              </a:rPr>
              <a:t>z </a:t>
            </a:r>
            <a:r>
              <a:rPr lang="pl-PL" sz="1900" dirty="0">
                <a:latin typeface="Bookman Old Style" pitchFamily="18" charset="0"/>
              </a:rPr>
              <a:t>przyporami oraz ostrołukowymi otworami okiennymi. Od 1833 roku świątynia znajduje się w ruinie. Msze święte są </a:t>
            </a:r>
            <a:endParaRPr lang="pl-PL" sz="1900" dirty="0" smtClean="0">
              <a:latin typeface="Bookman Old Style" pitchFamily="18" charset="0"/>
            </a:endParaRPr>
          </a:p>
          <a:p>
            <a:r>
              <a:rPr lang="pl-PL" sz="1900" dirty="0" smtClean="0">
                <a:latin typeface="Bookman Old Style" pitchFamily="18" charset="0"/>
              </a:rPr>
              <a:t>tu </a:t>
            </a:r>
            <a:r>
              <a:rPr lang="pl-PL" sz="1900" dirty="0">
                <a:latin typeface="Bookman Old Style" pitchFamily="18" charset="0"/>
              </a:rPr>
              <a:t>odprawiane jedynie okazjonalnie. </a:t>
            </a:r>
            <a:br>
              <a:rPr lang="pl-PL" sz="1900" dirty="0">
                <a:latin typeface="Bookman Old Style" pitchFamily="18" charset="0"/>
              </a:rPr>
            </a:br>
            <a:r>
              <a:rPr lang="pl-PL" sz="1900" dirty="0">
                <a:latin typeface="Bookman Old Style" pitchFamily="18" charset="0"/>
              </a:rPr>
              <a:t/>
            </a:r>
            <a:br>
              <a:rPr lang="pl-PL" sz="1900" dirty="0">
                <a:latin typeface="Bookman Old Style" pitchFamily="18" charset="0"/>
              </a:rPr>
            </a:br>
            <a:r>
              <a:rPr lang="pl-PL" sz="1900" dirty="0">
                <a:latin typeface="Bookman Old Style" pitchFamily="18" charset="0"/>
              </a:rPr>
              <a:t>W bezpośrednim sąsiedztwie, przy ul. Św. Ducha znajduje się także gotycki dom św. Józefa, wybudowany około 1900 roku. Początkowo mieścił się tu przytułek dla ubogich, a od 1932 roku działała również ochronka dla dzieci. </a:t>
            </a:r>
            <a:br>
              <a:rPr lang="pl-PL" sz="1900" dirty="0">
                <a:latin typeface="Bookman Old Style" pitchFamily="18" charset="0"/>
              </a:rPr>
            </a:br>
            <a:r>
              <a:rPr lang="pl-PL" sz="1900" dirty="0">
                <a:latin typeface="Bookman Old Style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126700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KOŚCIÓŁ P.W ŚW. MARCINA</a:t>
            </a:r>
            <a:endParaRPr lang="pl-PL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C:\Users\TOMASZ\Desktop\DSC_0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325" y="-11353800"/>
            <a:ext cx="4657500" cy="82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ASZ\Desktop\DSC_0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325" y="-11353800"/>
            <a:ext cx="4961250" cy="88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ASZ\Desktop\DSC_0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73" y="1331712"/>
            <a:ext cx="5472609" cy="55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257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260648"/>
            <a:ext cx="7128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000000"/>
                </a:solidFill>
                <a:latin typeface="Bookman Old Style" panose="02050604050505020204" pitchFamily="18" charset="0"/>
              </a:rPr>
              <a:t>Jedna z najstarszych świątyń w Wielkopolsce. Pierwsza informacja </a:t>
            </a:r>
            <a:endParaRPr lang="pl-PL" sz="3200" dirty="0" smtClean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r>
              <a:rPr lang="pl-PL" sz="32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o </a:t>
            </a:r>
            <a:r>
              <a:rPr lang="pl-PL" sz="3200" dirty="0">
                <a:solidFill>
                  <a:srgbClr val="000000"/>
                </a:solidFill>
                <a:latin typeface="Bookman Old Style" panose="02050604050505020204" pitchFamily="18" charset="0"/>
              </a:rPr>
              <a:t>kościele pochodzi z 1257 roku. Był to wówczas kościół drewniany zbudowany przez dziedziców Jarocina Jarockich, herbu Rawicz. </a:t>
            </a:r>
            <a:endParaRPr lang="pl-PL" sz="3200" dirty="0" smtClean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r>
              <a:rPr lang="pl-PL" sz="32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W </a:t>
            </a:r>
            <a:r>
              <a:rPr lang="pl-PL" sz="3200" dirty="0">
                <a:solidFill>
                  <a:srgbClr val="000000"/>
                </a:solidFill>
                <a:latin typeface="Bookman Old Style" panose="02050604050505020204" pitchFamily="18" charset="0"/>
              </a:rPr>
              <a:t>latach 1773 - 1787 </a:t>
            </a:r>
            <a:endParaRPr lang="pl-PL" sz="3200" dirty="0" smtClean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r>
              <a:rPr lang="pl-PL" sz="32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Jan </a:t>
            </a:r>
            <a:r>
              <a:rPr lang="pl-PL" sz="3200" dirty="0" err="1" smtClean="0">
                <a:solidFill>
                  <a:srgbClr val="000000"/>
                </a:solidFill>
                <a:latin typeface="Bookman Old Style" panose="02050604050505020204" pitchFamily="18" charset="0"/>
              </a:rPr>
              <a:t>Radoliński</a:t>
            </a:r>
            <a:r>
              <a:rPr lang="pl-PL" sz="32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, </a:t>
            </a:r>
            <a:r>
              <a:rPr lang="pl-PL" sz="32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dokonał gruntownej </a:t>
            </a:r>
            <a:r>
              <a:rPr lang="pl-PL" sz="3200" dirty="0">
                <a:solidFill>
                  <a:srgbClr val="000000"/>
                </a:solidFill>
                <a:latin typeface="Bookman Old Style" panose="02050604050505020204" pitchFamily="18" charset="0"/>
              </a:rPr>
              <a:t>przebudowy kościoła.</a:t>
            </a:r>
            <a:endParaRPr lang="pl-PL" sz="3200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73015"/>
            <a:ext cx="1979712" cy="328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0345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KOŚCIÓŁ P.W. ŚW. JERZEGO</a:t>
            </a:r>
            <a:endParaRPr lang="pl-PL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1" name="Picture 3" descr="C:\Users\TOMASZ\Desktop\DSC_0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468052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4371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ASZ\Desktop\jarocin x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INFORMACJE O JAROCINIE</a:t>
            </a:r>
            <a:endParaRPr lang="pl-PL" dirty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67544" y="2132856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Bookman Old Style" panose="02050604050505020204" pitchFamily="18" charset="0"/>
              </a:rPr>
              <a:t>Powiat jarociński, położony w południowej części województwa wielkopolskiego, jest z jednym z 31 powiatów ziemskich regionu. Północną granicą ziemi jarocińskiej jest Warta, wschodnią- </a:t>
            </a:r>
            <a:r>
              <a:rPr lang="pl-PL" dirty="0" err="1" smtClean="0">
                <a:latin typeface="Bookman Old Style" panose="02050604050505020204" pitchFamily="18" charset="0"/>
              </a:rPr>
              <a:t>Prosna</a:t>
            </a:r>
            <a:r>
              <a:rPr lang="pl-PL" dirty="0" smtClean="0">
                <a:latin typeface="Bookman Old Style" panose="02050604050505020204" pitchFamily="18" charset="0"/>
              </a:rPr>
              <a:t>,  zachodnią- Obra, a </a:t>
            </a:r>
            <a:r>
              <a:rPr lang="pl-PL" dirty="0">
                <a:latin typeface="Bookman Old Style" panose="02050604050505020204" pitchFamily="18" charset="0"/>
              </a:rPr>
              <a:t>ś</a:t>
            </a:r>
            <a:r>
              <a:rPr lang="pl-PL" dirty="0" smtClean="0">
                <a:latin typeface="Bookman Old Style" panose="02050604050505020204" pitchFamily="18" charset="0"/>
              </a:rPr>
              <a:t>rodkiem przepływa Lutynia. Powiat, zamieszkany przez 71 tys. osób, zajmuje </a:t>
            </a:r>
            <a:r>
              <a:rPr lang="pl-PL" dirty="0">
                <a:latin typeface="Bookman Old Style" panose="02050604050505020204" pitchFamily="18" charset="0"/>
              </a:rPr>
              <a:t>588 </a:t>
            </a:r>
            <a:r>
              <a:rPr lang="pl-PL" dirty="0" smtClean="0">
                <a:latin typeface="Bookman Old Style" panose="02050604050505020204" pitchFamily="18" charset="0"/>
              </a:rPr>
              <a:t>km</a:t>
            </a:r>
            <a:r>
              <a:rPr lang="pl-PL" baseline="30000" dirty="0">
                <a:latin typeface="Bookman Old Style" panose="02050604050505020204" pitchFamily="18" charset="0"/>
              </a:rPr>
              <a:t> </a:t>
            </a:r>
            <a:r>
              <a:rPr lang="pl-PL" baseline="30000" dirty="0" smtClean="0">
                <a:latin typeface="Bookman Old Style" panose="02050604050505020204" pitchFamily="18" charset="0"/>
              </a:rPr>
              <a:t>2</a:t>
            </a:r>
            <a:r>
              <a:rPr lang="pl-PL" dirty="0" smtClean="0">
                <a:latin typeface="Bookman Old Style" panose="02050604050505020204" pitchFamily="18" charset="0"/>
              </a:rPr>
              <a:t> i należy do najmniejszych powiatów województwa. Jarocin i jego najbliższe okolice są interesujące pod względem turystycznym. Otaczające powiat lasy tworzą naturalną barierę ekologiczną. </a:t>
            </a:r>
            <a:endParaRPr lang="pl-PL" dirty="0">
              <a:latin typeface="Bookman Old Style" panose="02050604050505020204" pitchFamily="18" charset="0"/>
            </a:endParaRPr>
          </a:p>
          <a:p>
            <a:pPr algn="ctr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7555914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93160" y="404664"/>
            <a:ext cx="698477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dirty="0">
                <a:latin typeface="Bookman Old Style" panose="02050604050505020204" pitchFamily="18" charset="0"/>
              </a:rPr>
              <a:t>Znajdujący się przy ulicy Wrocławskiej kościół pw. św. Jerzego wzniesiony w latach 1847-1848 jako świątynia ewangelicka. </a:t>
            </a:r>
            <a:r>
              <a:rPr lang="pl-PL" sz="2500" dirty="0" smtClean="0">
                <a:latin typeface="Bookman Old Style" panose="02050604050505020204" pitchFamily="18" charset="0"/>
              </a:rPr>
              <a:t>Początkowo </a:t>
            </a:r>
            <a:r>
              <a:rPr lang="pl-PL" sz="2500" dirty="0">
                <a:latin typeface="Bookman Old Style" panose="02050604050505020204" pitchFamily="18" charset="0"/>
              </a:rPr>
              <a:t>msze dla nich odprawiane były </a:t>
            </a:r>
            <a:endParaRPr lang="pl-PL" sz="2500" dirty="0" smtClean="0">
              <a:latin typeface="Bookman Old Style" panose="02050604050505020204" pitchFamily="18" charset="0"/>
            </a:endParaRPr>
          </a:p>
          <a:p>
            <a:r>
              <a:rPr lang="pl-PL" sz="2500" dirty="0" smtClean="0">
                <a:latin typeface="Bookman Old Style" panose="02050604050505020204" pitchFamily="18" charset="0"/>
              </a:rPr>
              <a:t>w </a:t>
            </a:r>
            <a:r>
              <a:rPr lang="pl-PL" sz="2500" dirty="0">
                <a:latin typeface="Bookman Old Style" panose="02050604050505020204" pitchFamily="18" charset="0"/>
              </a:rPr>
              <a:t>sali ratusza miejskiego. W 1894 kościół został przebudowany na styl neogotycki</a:t>
            </a:r>
            <a:r>
              <a:rPr lang="pl-PL" sz="2500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pl-PL" sz="2500" dirty="0" smtClean="0">
                <a:latin typeface="Bookman Old Style" panose="02050604050505020204" pitchFamily="18" charset="0"/>
              </a:rPr>
              <a:t> </a:t>
            </a:r>
            <a:r>
              <a:rPr lang="pl-PL" sz="2500" dirty="0">
                <a:latin typeface="Bookman Old Style" panose="02050604050505020204" pitchFamily="18" charset="0"/>
              </a:rPr>
              <a:t>Po zakończeniu II wojny światowej został przejęty przez </a:t>
            </a:r>
            <a:r>
              <a:rPr lang="pl-PL" sz="2500" dirty="0" smtClean="0">
                <a:latin typeface="Bookman Old Style" panose="02050604050505020204" pitchFamily="18" charset="0"/>
              </a:rPr>
              <a:t>katolików. </a:t>
            </a:r>
            <a:r>
              <a:rPr lang="pl-PL" sz="2500" dirty="0">
                <a:latin typeface="Bookman Old Style" panose="02050604050505020204" pitchFamily="18" charset="0"/>
              </a:rPr>
              <a:t>Kościół jest nieotynkowany, zbudowany w tzw. stylu okrągłego łuku. W latach 2002-2003 przeprowadzono remont kościoła, a w oknie wieży pojawił się witraż z patronem kościoła.</a:t>
            </a:r>
          </a:p>
        </p:txBody>
      </p:sp>
    </p:spTree>
    <p:extLst>
      <p:ext uri="{BB962C8B-B14F-4D97-AF65-F5344CB8AC3E}">
        <p14:creationId xmlns:p14="http://schemas.microsoft.com/office/powerpoint/2010/main" val="16342462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SKARBCZYK</a:t>
            </a:r>
            <a:endParaRPr lang="pl-PL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1395" y="462982"/>
            <a:ext cx="5661249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6965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620688"/>
            <a:ext cx="80648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Bookman Old Style" panose="02050604050505020204" pitchFamily="18" charset="0"/>
              </a:rPr>
              <a:t>Jest to jedyna pozostałość zamku </a:t>
            </a:r>
            <a:r>
              <a:rPr lang="pl-PL" sz="2400" dirty="0" smtClean="0">
                <a:latin typeface="Bookman Old Style" panose="02050604050505020204" pitchFamily="18" charset="0"/>
              </a:rPr>
              <a:t>jarocińskiego</a:t>
            </a:r>
          </a:p>
          <a:p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>
                <a:latin typeface="Bookman Old Style" panose="02050604050505020204" pitchFamily="18" charset="0"/>
              </a:rPr>
              <a:t>o nieznanym dziś wyglądzie. Stoi on na niewielkim już, sztucznym wzniesieniu, otoczony </a:t>
            </a:r>
            <a:r>
              <a:rPr lang="pl-PL" sz="2400" dirty="0" smtClean="0">
                <a:latin typeface="Bookman Old Style" panose="02050604050505020204" pitchFamily="18" charset="0"/>
              </a:rPr>
              <a:t>stawem</a:t>
            </a:r>
          </a:p>
          <a:p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>
                <a:latin typeface="Bookman Old Style" panose="02050604050505020204" pitchFamily="18" charset="0"/>
              </a:rPr>
              <a:t>i kanałami wodnymi, które z pewnością tworzyły niegdyś fosę. Całość została przekształcona w XIX wieku, gdy obok zrujnowanego zamku powstał neogotycki pałac z pięknym ogrodem. </a:t>
            </a:r>
            <a:endParaRPr lang="pl-PL" sz="2400" dirty="0" smtClean="0">
              <a:latin typeface="Bookman Old Style" panose="02050604050505020204" pitchFamily="18" charset="0"/>
            </a:endParaRPr>
          </a:p>
          <a:p>
            <a:r>
              <a:rPr lang="pl-PL" sz="2400" dirty="0" smtClean="0">
                <a:latin typeface="Bookman Old Style" panose="02050604050505020204" pitchFamily="18" charset="0"/>
              </a:rPr>
              <a:t>Skarbczyk </a:t>
            </a:r>
            <a:r>
              <a:rPr lang="pl-PL" sz="2400" dirty="0">
                <a:latin typeface="Bookman Old Style" panose="02050604050505020204" pitchFamily="18" charset="0"/>
              </a:rPr>
              <a:t>posiada zwieńczoną hełmem wieżę, przez którą prowadzi wejście do środka (na piętro). Budynek ma trzy kondygnacje (plus piwnice) </a:t>
            </a:r>
            <a:endParaRPr lang="pl-PL" sz="2400" dirty="0" smtClean="0">
              <a:latin typeface="Bookman Old Style" panose="02050604050505020204" pitchFamily="18" charset="0"/>
            </a:endParaRPr>
          </a:p>
          <a:p>
            <a:r>
              <a:rPr lang="pl-PL" sz="2400" dirty="0" smtClean="0">
                <a:latin typeface="Bookman Old Style" panose="02050604050505020204" pitchFamily="18" charset="0"/>
              </a:rPr>
              <a:t>i </a:t>
            </a:r>
            <a:r>
              <a:rPr lang="pl-PL" sz="2400" dirty="0">
                <a:latin typeface="Bookman Old Style" panose="02050604050505020204" pitchFamily="18" charset="0"/>
              </a:rPr>
              <a:t>jest obecnie wykorzystywany na cele kulturalne. Prezentuje się tu ciekawą wystawę prac lokalnego malarza i grafika, uwieczniającego okoliczne zabytki. </a:t>
            </a:r>
          </a:p>
        </p:txBody>
      </p:sp>
    </p:spTree>
    <p:extLst>
      <p:ext uri="{BB962C8B-B14F-4D97-AF65-F5344CB8AC3E}">
        <p14:creationId xmlns:p14="http://schemas.microsoft.com/office/powerpoint/2010/main" val="21149514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PAŁAC RADOLIŃSKI</a:t>
            </a:r>
            <a:endParaRPr lang="pl-PL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504"/>
            <a:ext cx="9144001" cy="554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5132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4305" cy="687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320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9569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2800" y="836712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  <a:cs typeface="Andalus" panose="02020603050405020304" pitchFamily="18" charset="-78"/>
              </a:rPr>
              <a:t>Główna siedziba rodowa wielkopolskiej rodziny </a:t>
            </a:r>
            <a:r>
              <a:rPr lang="pl-PL" sz="3600" dirty="0" err="1">
                <a:solidFill>
                  <a:srgbClr val="000000"/>
                </a:solidFill>
                <a:latin typeface="Bookman Old Style" panose="02050604050505020204" pitchFamily="18" charset="0"/>
                <a:cs typeface="Andalus" panose="02020603050405020304" pitchFamily="18" charset="-78"/>
              </a:rPr>
              <a:t>Radolińskich</a:t>
            </a:r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  <a:cs typeface="Andalus" panose="02020603050405020304" pitchFamily="18" charset="-78"/>
              </a:rPr>
              <a:t> herbu Leszczyc. Zaprojektowana w stylu angielskiego neogotyku przez pruskiego architekta królewskiego Friedricha Augusta </a:t>
            </a:r>
            <a:r>
              <a:rPr lang="pl-PL" sz="3600" dirty="0" err="1">
                <a:solidFill>
                  <a:srgbClr val="000000"/>
                </a:solidFill>
                <a:latin typeface="Bookman Old Style" panose="02050604050505020204" pitchFamily="18" charset="0"/>
                <a:cs typeface="Andalus" panose="02020603050405020304" pitchFamily="18" charset="-78"/>
              </a:rPr>
              <a:t>Stülera</a:t>
            </a:r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  <a:cs typeface="Andalus" panose="02020603050405020304" pitchFamily="18" charset="-78"/>
              </a:rPr>
              <a:t> na zlecenie Władysława </a:t>
            </a:r>
            <a:r>
              <a:rPr lang="pl-PL" sz="3600" dirty="0" err="1">
                <a:solidFill>
                  <a:srgbClr val="000000"/>
                </a:solidFill>
                <a:latin typeface="Bookman Old Style" panose="02050604050505020204" pitchFamily="18" charset="0"/>
                <a:cs typeface="Andalus" panose="02020603050405020304" pitchFamily="18" charset="-78"/>
              </a:rPr>
              <a:t>Radolińskiego</a:t>
            </a:r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  <a:cs typeface="Andalus" panose="02020603050405020304" pitchFamily="18" charset="-78"/>
              </a:rPr>
              <a:t>. Wzniesiona w latach </a:t>
            </a:r>
            <a:r>
              <a:rPr lang="pl-PL" sz="36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Andalus" panose="02020603050405020304" pitchFamily="18" charset="-78"/>
              </a:rPr>
              <a:t>1848– </a:t>
            </a:r>
            <a:r>
              <a:rPr lang="pl-PL" sz="3600" dirty="0">
                <a:solidFill>
                  <a:srgbClr val="000000"/>
                </a:solidFill>
                <a:latin typeface="Bookman Old Style" panose="02050604050505020204" pitchFamily="18" charset="0"/>
                <a:cs typeface="Andalus" panose="02020603050405020304" pitchFamily="18" charset="-78"/>
              </a:rPr>
              <a:t>1865.</a:t>
            </a:r>
            <a:endParaRPr lang="pl-PL" sz="3600" dirty="0"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70872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WIEŻA CIŚNIEŃ</a:t>
            </a:r>
            <a:endParaRPr lang="pl-PL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5372" y="1559652"/>
            <a:ext cx="5664656" cy="493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04375" y="-5601225"/>
            <a:ext cx="3960000" cy="22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48838" y="-5456762"/>
            <a:ext cx="3960000" cy="22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8206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548679"/>
            <a:ext cx="81514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Bookman Old Style" panose="02050604050505020204" pitchFamily="18" charset="0"/>
              </a:rPr>
              <a:t>Budynek </a:t>
            </a:r>
            <a:r>
              <a:rPr lang="pl-PL" sz="2400" dirty="0">
                <a:latin typeface="Bookman Old Style" panose="02050604050505020204" pitchFamily="18" charset="0"/>
              </a:rPr>
              <a:t>w formie wieży, na którego szczycie znajduje się zbiornik wody, służący do zapewnienia stabilnego ciśnienia w wodociągu. </a:t>
            </a:r>
            <a:r>
              <a:rPr lang="pl-PL" sz="2400" dirty="0" smtClean="0">
                <a:latin typeface="Bookman Old Style" panose="02050604050505020204" pitchFamily="18" charset="0"/>
              </a:rPr>
              <a:t>Wieża </a:t>
            </a:r>
            <a:r>
              <a:rPr lang="pl-PL" sz="2400" dirty="0">
                <a:latin typeface="Bookman Old Style" panose="02050604050505020204" pitchFamily="18" charset="0"/>
              </a:rPr>
              <a:t>ciśnień bywa mylona z wieżowym zbiornikiem na wodę, </a:t>
            </a:r>
            <a:endParaRPr lang="pl-PL" sz="2400" dirty="0" smtClean="0">
              <a:latin typeface="Bookman Old Style" panose="02050604050505020204" pitchFamily="18" charset="0"/>
            </a:endParaRPr>
          </a:p>
          <a:p>
            <a:r>
              <a:rPr lang="pl-PL" sz="2400" dirty="0" smtClean="0">
                <a:latin typeface="Bookman Old Style" panose="02050604050505020204" pitchFamily="18" charset="0"/>
              </a:rPr>
              <a:t>który </a:t>
            </a:r>
            <a:r>
              <a:rPr lang="pl-PL" sz="2400" dirty="0">
                <a:latin typeface="Bookman Old Style" panose="02050604050505020204" pitchFamily="18" charset="0"/>
              </a:rPr>
              <a:t>jest budowlą, natomiast wieża ciśnień to budynek </a:t>
            </a:r>
            <a:r>
              <a:rPr lang="pl-PL" sz="2400" dirty="0" smtClean="0">
                <a:latin typeface="Bookman Old Style" panose="02050604050505020204" pitchFamily="18" charset="0"/>
              </a:rPr>
              <a:t>,w </a:t>
            </a:r>
            <a:r>
              <a:rPr lang="pl-PL" sz="2400" dirty="0">
                <a:latin typeface="Bookman Old Style" panose="02050604050505020204" pitchFamily="18" charset="0"/>
              </a:rPr>
              <a:t>którym – pod dachem – znajduje się zbiornik </a:t>
            </a:r>
            <a:r>
              <a:rPr lang="pl-PL" sz="2400" dirty="0" smtClean="0">
                <a:latin typeface="Bookman Old Style" panose="02050604050505020204" pitchFamily="18" charset="0"/>
              </a:rPr>
              <a:t>na </a:t>
            </a:r>
            <a:r>
              <a:rPr lang="pl-PL" sz="2400" dirty="0">
                <a:latin typeface="Bookman Old Style" panose="02050604050505020204" pitchFamily="18" charset="0"/>
              </a:rPr>
              <a:t>wodę. Zbiorniki wieżowe mają za zadanie gromadzenie wody – zapewnienie rezerwy </a:t>
            </a:r>
            <a:endParaRPr lang="pl-PL" sz="2400" dirty="0" smtClean="0">
              <a:latin typeface="Bookman Old Style" panose="02050604050505020204" pitchFamily="18" charset="0"/>
            </a:endParaRPr>
          </a:p>
          <a:p>
            <a:r>
              <a:rPr lang="pl-PL" sz="2400" dirty="0" smtClean="0">
                <a:latin typeface="Bookman Old Style" panose="02050604050505020204" pitchFamily="18" charset="0"/>
              </a:rPr>
              <a:t>w </a:t>
            </a:r>
            <a:r>
              <a:rPr lang="pl-PL" sz="2400" dirty="0">
                <a:latin typeface="Bookman Old Style" panose="02050604050505020204" pitchFamily="18" charset="0"/>
              </a:rPr>
              <a:t>przypadku zwiększonego zużycia i zapewnienia odpowiedniego ciśnienia oraz zachowania ciągłości </a:t>
            </a:r>
            <a:r>
              <a:rPr lang="pl-PL" sz="2400" dirty="0" smtClean="0">
                <a:latin typeface="Bookman Old Style" panose="02050604050505020204" pitchFamily="18" charset="0"/>
              </a:rPr>
              <a:t>procesów technologicznych </a:t>
            </a:r>
            <a:r>
              <a:rPr lang="pl-PL" sz="2400" dirty="0">
                <a:latin typeface="Bookman Old Style" panose="02050604050505020204" pitchFamily="18" charset="0"/>
              </a:rPr>
              <a:t>w przypadku awarii wodociągu. Pełnią również funkcję zbiornika </a:t>
            </a:r>
            <a:r>
              <a:rPr lang="pl-PL" sz="2400" dirty="0" smtClean="0">
                <a:latin typeface="Bookman Old Style" panose="02050604050505020204" pitchFamily="18" charset="0"/>
              </a:rPr>
              <a:t>przeciwpożarowego </a:t>
            </a:r>
            <a:r>
              <a:rPr lang="pl-PL" sz="2400" dirty="0" smtClean="0">
                <a:latin typeface="Bookman Old Style" panose="02050604050505020204" pitchFamily="18" charset="0"/>
              </a:rPr>
              <a:t>oparte </a:t>
            </a:r>
            <a:r>
              <a:rPr lang="pl-PL" sz="2400" dirty="0">
                <a:latin typeface="Bookman Old Style" panose="02050604050505020204" pitchFamily="18" charset="0"/>
              </a:rPr>
              <a:t>na wynikach badań </a:t>
            </a:r>
            <a:r>
              <a:rPr lang="pl-PL" sz="2400" dirty="0" smtClean="0">
                <a:latin typeface="Bookman Old Style" panose="02050604050505020204" pitchFamily="18" charset="0"/>
              </a:rPr>
              <a:t>modelowych. 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7552598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pPr algn="ctr"/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STACJA PKP</a:t>
            </a:r>
            <a:endParaRPr lang="pl-PL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074" name="Picture 2" descr="C:\Users\TOMASZ\Desktop\DSC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0800" y="-4886325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OMASZ\Desktop\DSC_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" y="1268760"/>
            <a:ext cx="9115781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607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3000">
              <a:schemeClr val="bg2">
                <a:lumMod val="40000"/>
                <a:lumOff val="60000"/>
              </a:schemeClr>
            </a:gs>
            <a:gs pos="4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3903" y="548680"/>
            <a:ext cx="8229600" cy="1069848"/>
          </a:xfrm>
        </p:spPr>
        <p:txBody>
          <a:bodyPr/>
          <a:lstStyle/>
          <a:p>
            <a:pPr algn="ctr"/>
            <a:r>
              <a:rPr lang="pl-PL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HERB JAROCINA </a:t>
            </a:r>
            <a:endParaRPr lang="pl-PL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5464" y="9189640"/>
            <a:ext cx="19050000" cy="276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upload.wikimedia.org/wikipedia/commons/thumb/7/7c/POL_Jarocin_COA.svg/2000px-POL_Jarocin_CO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7" y="1758614"/>
            <a:ext cx="3141190" cy="43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498699" y="1949712"/>
            <a:ext cx="43204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Herb Jarocina</a:t>
            </a:r>
            <a:r>
              <a:rPr lang="pl-PL" dirty="0"/>
              <a:t> przedstawia w złotym </a:t>
            </a:r>
            <a:r>
              <a:rPr lang="pl-PL" dirty="0" smtClean="0"/>
              <a:t>polu </a:t>
            </a:r>
            <a:r>
              <a:rPr lang="pl-PL" dirty="0"/>
              <a:t>herbowym </a:t>
            </a:r>
            <a:r>
              <a:rPr lang="pl-PL" dirty="0" smtClean="0"/>
              <a:t>basztę </a:t>
            </a:r>
            <a:r>
              <a:rPr lang="pl-PL" dirty="0"/>
              <a:t>o otwartej bramie, ponad nią dwie </a:t>
            </a:r>
            <a:r>
              <a:rPr lang="pl-PL" dirty="0" smtClean="0"/>
              <a:t>wieżyczki. Zarówno </a:t>
            </a:r>
            <a:r>
              <a:rPr lang="pl-PL" dirty="0"/>
              <a:t>baszta jak i dach nakryte są spiczastymi daszkami barwy błękitnej, zwieńczonymi gałkami. </a:t>
            </a:r>
            <a:r>
              <a:rPr lang="pl-PL" dirty="0" smtClean="0"/>
              <a:t> Na </a:t>
            </a:r>
            <a:r>
              <a:rPr lang="pl-PL" dirty="0"/>
              <a:t>baszcie zaznaczone są poszczególne cegły (jest żyłowana), wieżyczki natomiast przedstawione są bez żyłowania. Herb ten wzorowany jest na XVIII-wiecznych pieczęciach miejskich, został zatwierdzony przez Radę Miejską Jarocina w 1933 roku. W okresie panowania pruskiego używany był herb z blankowanymi </a:t>
            </a:r>
            <a:r>
              <a:rPr lang="pl-PL" dirty="0" smtClean="0"/>
              <a:t>wieżyczkami </a:t>
            </a:r>
            <a:r>
              <a:rPr lang="pl-PL" dirty="0"/>
              <a:t>wspartymi na podporach.</a:t>
            </a:r>
          </a:p>
        </p:txBody>
      </p:sp>
      <p:sp>
        <p:nvSpPr>
          <p:cNvPr id="4" name="Prostokąt 3"/>
          <p:cNvSpPr/>
          <p:nvPr/>
        </p:nvSpPr>
        <p:spPr>
          <a:xfrm>
            <a:off x="4327819" y="1328616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pl-PL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6273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332656"/>
            <a:ext cx="81369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Bookman Old Style" panose="02050604050505020204" pitchFamily="18" charset="0"/>
              </a:rPr>
              <a:t>Stacja kolejowa w Jarocinie. Znajduje się przy ulicy Dworcowej 2. Budynek dworca w Jarocinie został wybudowany w latach 1870-1875 </a:t>
            </a:r>
            <a:endParaRPr lang="pl-PL" sz="3200" dirty="0" smtClean="0">
              <a:latin typeface="Bookman Old Style" panose="02050604050505020204" pitchFamily="18" charset="0"/>
            </a:endParaRPr>
          </a:p>
          <a:p>
            <a:r>
              <a:rPr lang="pl-PL" sz="3200" dirty="0" smtClean="0">
                <a:latin typeface="Bookman Old Style" panose="02050604050505020204" pitchFamily="18" charset="0"/>
              </a:rPr>
              <a:t>w </a:t>
            </a:r>
            <a:r>
              <a:rPr lang="pl-PL" sz="3200" dirty="0">
                <a:latin typeface="Bookman Old Style" panose="02050604050505020204" pitchFamily="18" charset="0"/>
              </a:rPr>
              <a:t>czasie oddania do eksploatacji linii kolejowej Poznań </a:t>
            </a:r>
            <a:r>
              <a:rPr lang="pl-PL" sz="3200" dirty="0" err="1" smtClean="0">
                <a:latin typeface="Bookman Old Style" panose="02050604050505020204" pitchFamily="18" charset="0"/>
              </a:rPr>
              <a:t>Główny-Kluczbork</a:t>
            </a:r>
            <a:r>
              <a:rPr lang="pl-PL" sz="3200" dirty="0">
                <a:latin typeface="Bookman Old Style" panose="02050604050505020204" pitchFamily="18" charset="0"/>
              </a:rPr>
              <a:t>. Został on opisany przez Jarosława Iwaszkiewicza w </a:t>
            </a:r>
            <a:r>
              <a:rPr lang="pl-PL" sz="3200" i="1" dirty="0">
                <a:latin typeface="Bookman Old Style" panose="02050604050505020204" pitchFamily="18" charset="0"/>
              </a:rPr>
              <a:t>Młynie nad Lutynią</a:t>
            </a:r>
            <a:r>
              <a:rPr lang="pl-PL" sz="3200" dirty="0">
                <a:latin typeface="Bookman Old Style" panose="02050604050505020204" pitchFamily="18" charset="0"/>
              </a:rPr>
              <a:t>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4529"/>
            <a:ext cx="4139952" cy="249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8104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SPICHLERZ </a:t>
            </a:r>
            <a:r>
              <a:rPr lang="pl-PL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POLSKIEGO </a:t>
            </a:r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ROCKA</a:t>
            </a:r>
            <a:endParaRPr lang="pl-PL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098" name="Picture 2" descr="C:\Users\TOMASZ\Desktop\DSC_0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950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9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935597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  </a:t>
            </a:r>
            <a:r>
              <a:rPr lang="pl-PL" sz="2800" dirty="0" smtClean="0">
                <a:solidFill>
                  <a:schemeClr val="bg1"/>
                </a:solidFill>
              </a:rPr>
              <a:t>ZANIM POWSTAŁ SPICHLERZ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29312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70768" y="7647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 smtClean="0"/>
              <a:t> </a:t>
            </a:r>
            <a:endParaRPr lang="pl-PL" sz="2800" dirty="0"/>
          </a:p>
        </p:txBody>
      </p:sp>
      <p:sp>
        <p:nvSpPr>
          <p:cNvPr id="3" name="Prostokąt 2"/>
          <p:cNvSpPr/>
          <p:nvPr/>
        </p:nvSpPr>
        <p:spPr>
          <a:xfrm>
            <a:off x="467544" y="313779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Bookman Old Style" panose="02050604050505020204" pitchFamily="18" charset="0"/>
              </a:rPr>
              <a:t>Główna część zbiorów dotyczy jarocińskich festiwali rockowych odbywających się w mieście od 1970 r., zwanych przez pierwszą dekadę Wielkopolskimi Rytmami Młodych. Zwiedzający może obejrzeć bogatą dokumentację </a:t>
            </a:r>
            <a:r>
              <a:rPr lang="pl-PL" dirty="0" smtClean="0">
                <a:latin typeface="Bookman Old Style" panose="02050604050505020204" pitchFamily="18" charset="0"/>
              </a:rPr>
              <a:t>fotograficzną. Dostępne </a:t>
            </a:r>
            <a:r>
              <a:rPr lang="pl-PL" dirty="0">
                <a:latin typeface="Bookman Old Style" panose="02050604050505020204" pitchFamily="18" charset="0"/>
              </a:rPr>
              <a:t>są oryginalne nagrania muzyczne i filmowe z koncertów oraz filmy dokumentalne pokazujące fenomen Jarocina.</a:t>
            </a:r>
          </a:p>
        </p:txBody>
      </p:sp>
      <p:sp>
        <p:nvSpPr>
          <p:cNvPr id="4" name="Prostokąt 3"/>
          <p:cNvSpPr/>
          <p:nvPr/>
        </p:nvSpPr>
        <p:spPr>
          <a:xfrm>
            <a:off x="1403648" y="23488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latin typeface="Bookman Old Style" panose="02050604050505020204" pitchFamily="18" charset="0"/>
              </a:rPr>
              <a:t>Spichlerz Polskiego Rocka w Jarocinie jest oddziałem Muzeum Regionalnego w Jarocinie. Placówka zajmuje się gromadzeniem, </a:t>
            </a:r>
            <a:r>
              <a:rPr lang="pl-PL" dirty="0" smtClean="0">
                <a:latin typeface="Bookman Old Style" panose="02050604050505020204" pitchFamily="18" charset="0"/>
              </a:rPr>
              <a:t>opracowywaniem</a:t>
            </a:r>
          </a:p>
          <a:p>
            <a:r>
              <a:rPr lang="pl-PL" dirty="0" smtClean="0">
                <a:latin typeface="Bookman Old Style" panose="02050604050505020204" pitchFamily="18" charset="0"/>
              </a:rPr>
              <a:t> </a:t>
            </a:r>
            <a:r>
              <a:rPr lang="pl-PL" dirty="0">
                <a:latin typeface="Bookman Old Style" panose="02050604050505020204" pitchFamily="18" charset="0"/>
              </a:rPr>
              <a:t>i udostępnianiem materiałów dokumentujących historię polskiej muzyki rockowej od lat 50. po czasy współczesne.</a:t>
            </a:r>
          </a:p>
        </p:txBody>
      </p:sp>
      <p:sp>
        <p:nvSpPr>
          <p:cNvPr id="5" name="Prostokąt 4"/>
          <p:cNvSpPr/>
          <p:nvPr/>
        </p:nvSpPr>
        <p:spPr>
          <a:xfrm>
            <a:off x="4252405" y="465720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latin typeface="Bookman Old Style" panose="02050604050505020204" pitchFamily="18" charset="0"/>
              </a:rPr>
              <a:t>Oddział zlokalizowano w specjalnie zaadaptowanym na ten cel dawnym spichlerzu zbożowym w zabytkowej strefie centrum miasta. Obiekt oprócz działalności badawczo-wystawienniczej jest miejscem realizacji </a:t>
            </a:r>
            <a:r>
              <a:rPr lang="pl-PL" dirty="0" smtClean="0">
                <a:latin typeface="Bookman Old Style" panose="02050604050505020204" pitchFamily="18" charset="0"/>
              </a:rPr>
              <a:t>koncertów</a:t>
            </a:r>
          </a:p>
          <a:p>
            <a:r>
              <a:rPr lang="pl-PL" dirty="0" smtClean="0">
                <a:latin typeface="Bookman Old Style" panose="02050604050505020204" pitchFamily="18" charset="0"/>
              </a:rPr>
              <a:t> </a:t>
            </a:r>
            <a:r>
              <a:rPr lang="pl-PL" dirty="0">
                <a:latin typeface="Bookman Old Style" panose="02050604050505020204" pitchFamily="18" charset="0"/>
              </a:rPr>
              <a:t>i projektów kulturalnych.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88840"/>
            <a:ext cx="2515842" cy="245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3491880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2013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GLAN</a:t>
            </a:r>
            <a:endParaRPr lang="pl-PL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026" name="Picture 2" descr="C:\Users\TOMASZ\Desktop\pomnik_glan_but_pap_550_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6" y="1227831"/>
            <a:ext cx="9144000" cy="564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6762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188640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latin typeface="Bookman Old Style" panose="02050604050505020204" pitchFamily="18" charset="0"/>
              </a:rPr>
              <a:t>W </a:t>
            </a:r>
            <a:r>
              <a:rPr lang="pl-PL" sz="2800" dirty="0">
                <a:latin typeface="Bookman Old Style" panose="02050604050505020204" pitchFamily="18" charset="0"/>
              </a:rPr>
              <a:t>lipcu 2011 roku </a:t>
            </a:r>
            <a:endParaRPr lang="pl-PL" sz="2800" dirty="0" smtClean="0">
              <a:latin typeface="Bookman Old Style" panose="02050604050505020204" pitchFamily="18" charset="0"/>
            </a:endParaRPr>
          </a:p>
          <a:p>
            <a:r>
              <a:rPr lang="pl-PL" sz="2800" dirty="0" smtClean="0">
                <a:latin typeface="Bookman Old Style" panose="02050604050505020204" pitchFamily="18" charset="0"/>
              </a:rPr>
              <a:t>w </a:t>
            </a:r>
            <a:r>
              <a:rPr lang="pl-PL" sz="2800" dirty="0">
                <a:latin typeface="Bookman Old Style" panose="02050604050505020204" pitchFamily="18" charset="0"/>
              </a:rPr>
              <a:t>Jarocinie odsłonięto pomnik przypominający wielkiego </a:t>
            </a:r>
            <a:r>
              <a:rPr lang="pl-PL" sz="2800" dirty="0" err="1">
                <a:latin typeface="Bookman Old Style" panose="02050604050505020204" pitchFamily="18" charset="0"/>
              </a:rPr>
              <a:t>glana</a:t>
            </a:r>
            <a:r>
              <a:rPr lang="pl-PL" sz="2800" dirty="0">
                <a:latin typeface="Bookman Old Style" panose="02050604050505020204" pitchFamily="18" charset="0"/>
              </a:rPr>
              <a:t>. Pomysł </a:t>
            </a:r>
            <a:endParaRPr lang="pl-PL" sz="2800" dirty="0" smtClean="0">
              <a:latin typeface="Bookman Old Style" panose="02050604050505020204" pitchFamily="18" charset="0"/>
            </a:endParaRPr>
          </a:p>
          <a:p>
            <a:r>
              <a:rPr lang="pl-PL" sz="2800" dirty="0" smtClean="0">
                <a:latin typeface="Bookman Old Style" panose="02050604050505020204" pitchFamily="18" charset="0"/>
              </a:rPr>
              <a:t>na </a:t>
            </a:r>
            <a:r>
              <a:rPr lang="pl-PL" sz="2800" dirty="0">
                <a:latin typeface="Bookman Old Style" panose="02050604050505020204" pitchFamily="18" charset="0"/>
              </a:rPr>
              <a:t>powstanie </a:t>
            </a:r>
            <a:r>
              <a:rPr lang="pl-PL" sz="2800" dirty="0" err="1">
                <a:latin typeface="Bookman Old Style" panose="02050604050505020204" pitchFamily="18" charset="0"/>
              </a:rPr>
              <a:t>glana</a:t>
            </a:r>
            <a:r>
              <a:rPr lang="pl-PL" sz="2800" dirty="0">
                <a:latin typeface="Bookman Old Style" panose="02050604050505020204" pitchFamily="18" charset="0"/>
              </a:rPr>
              <a:t> zrodził się w głowie nieżyjącej już Felicji Pawlickiej, która zginęła w 2010 roku w wypadku samochodowym</a:t>
            </a:r>
            <a:r>
              <a:rPr lang="pl-PL" sz="2800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pl-PL" sz="2800" dirty="0" smtClean="0">
                <a:latin typeface="Bookman Old Style" panose="02050604050505020204" pitchFamily="18" charset="0"/>
              </a:rPr>
              <a:t>Jednak </a:t>
            </a:r>
            <a:r>
              <a:rPr lang="pl-PL" sz="2800" dirty="0">
                <a:latin typeface="Bookman Old Style" panose="02050604050505020204" pitchFamily="18" charset="0"/>
              </a:rPr>
              <a:t>jej zamiar zrealizowali Małgorzata Kruk i Jakub Bogatko.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4094"/>
            <a:ext cx="4753372" cy="294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3305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>
                <a:latin typeface="Bookman Old Style" panose="02050604050505020204" pitchFamily="18" charset="0"/>
              </a:rPr>
              <a:t>MOJA MAŁA OJCZYZNA</a:t>
            </a:r>
            <a:endParaRPr lang="pl-PL" sz="2800" dirty="0">
              <a:latin typeface="Bookman Old Style" panose="02050604050505020204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JAROCIN</a:t>
            </a:r>
            <a:endParaRPr lang="pl-PL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>
                <a:latin typeface="Bookman Old Style" panose="02050604050505020204" pitchFamily="18" charset="0"/>
              </a:rPr>
              <a:t>ZDJĘCIA- Julia </a:t>
            </a:r>
            <a:r>
              <a:rPr lang="pl-PL" dirty="0" err="1" smtClean="0">
                <a:latin typeface="Bookman Old Style" panose="02050604050505020204" pitchFamily="18" charset="0"/>
              </a:rPr>
              <a:t>Szybiak</a:t>
            </a:r>
            <a:endParaRPr lang="pl-PL" dirty="0" smtClean="0">
              <a:latin typeface="Bookman Old Style" panose="02050604050505020204" pitchFamily="18" charset="0"/>
            </a:endParaRPr>
          </a:p>
          <a:p>
            <a:r>
              <a:rPr lang="pl-PL" dirty="0" smtClean="0">
                <a:latin typeface="Bookman Old Style" panose="02050604050505020204" pitchFamily="18" charset="0"/>
              </a:rPr>
              <a:t>INFORMACJE- Wikipedia, </a:t>
            </a:r>
            <a:r>
              <a:rPr lang="pl-PL" dirty="0" smtClean="0">
                <a:latin typeface="Bookman Old Style" panose="02050604050505020204" pitchFamily="18" charset="0"/>
              </a:rPr>
              <a:t>książka pt. ,,Powiat Jarociński od rzemiosła do przemysłu</a:t>
            </a:r>
            <a:r>
              <a:rPr lang="pl-PL" dirty="0" smtClean="0">
                <a:latin typeface="Bookman Old Style" panose="02050604050505020204" pitchFamily="18" charset="0"/>
              </a:rPr>
              <a:t>.”</a:t>
            </a:r>
            <a:endParaRPr lang="pl-PL" dirty="0" smtClean="0">
              <a:latin typeface="Bookman Old Style" panose="02050604050505020204" pitchFamily="18" charset="0"/>
            </a:endParaRPr>
          </a:p>
          <a:p>
            <a:r>
              <a:rPr lang="pl-PL" dirty="0" smtClean="0">
                <a:latin typeface="Bookman Old Style" panose="02050604050505020204" pitchFamily="18" charset="0"/>
              </a:rPr>
              <a:t>PREZENTACJE WYKONAŁY: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latin typeface="Bookman Old Style" panose="02050604050505020204" pitchFamily="18" charset="0"/>
              </a:rPr>
              <a:t>Julia </a:t>
            </a:r>
            <a:r>
              <a:rPr lang="pl-PL" dirty="0" err="1" smtClean="0">
                <a:latin typeface="Bookman Old Style" panose="02050604050505020204" pitchFamily="18" charset="0"/>
              </a:rPr>
              <a:t>Szybiak</a:t>
            </a:r>
            <a:endParaRPr lang="pl-PL" dirty="0" smtClean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latin typeface="Bookman Old Style" panose="02050604050505020204" pitchFamily="18" charset="0"/>
              </a:rPr>
              <a:t>Oliwia Strzelczyk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latin typeface="Bookman Old Style" panose="02050604050505020204" pitchFamily="18" charset="0"/>
              </a:rPr>
              <a:t>Karolina Dolata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latin typeface="Bookman Old Style" panose="02050604050505020204" pitchFamily="18" charset="0"/>
              </a:rPr>
              <a:t>Klaudia </a:t>
            </a:r>
            <a:r>
              <a:rPr lang="pl-PL" dirty="0" err="1" smtClean="0">
                <a:latin typeface="Bookman Old Style" panose="02050604050505020204" pitchFamily="18" charset="0"/>
              </a:rPr>
              <a:t>Kiełbowska</a:t>
            </a:r>
            <a:endParaRPr lang="pl-PL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86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088205"/>
            <a:ext cx="7185043" cy="525658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39552" y="620688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Baskerville Old Face" panose="02020602080505020303" pitchFamily="18" charset="0"/>
              </a:rPr>
              <a:t>POŁOŻENIE JAROCINA</a:t>
            </a:r>
            <a:endParaRPr lang="pl-PL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483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42933" y="404664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0000"/>
                </a:solidFill>
                <a:latin typeface="Bookman Old Style" pitchFamily="18" charset="0"/>
              </a:rPr>
              <a:t>Pierwsza wzmianka o Jarocinie pochodzi </a:t>
            </a:r>
            <a:r>
              <a:rPr lang="pl-PL" sz="2400" dirty="0" smtClean="0">
                <a:solidFill>
                  <a:srgbClr val="000000"/>
                </a:solidFill>
                <a:latin typeface="Bookman Old Style" pitchFamily="18" charset="0"/>
              </a:rPr>
              <a:t>             z </a:t>
            </a:r>
            <a:r>
              <a:rPr lang="pl-PL" sz="2400" dirty="0">
                <a:solidFill>
                  <a:srgbClr val="000000"/>
                </a:solidFill>
                <a:latin typeface="Bookman Old Style" pitchFamily="18" charset="0"/>
              </a:rPr>
              <a:t>dokumentu datowanego na rok 1257, nie jest on jednak uznawany </a:t>
            </a:r>
            <a:r>
              <a:rPr lang="pl-PL" sz="2400" dirty="0" smtClean="0">
                <a:solidFill>
                  <a:srgbClr val="000000"/>
                </a:solidFill>
                <a:latin typeface="Bookman Old Style" pitchFamily="18" charset="0"/>
              </a:rPr>
              <a:t> za </a:t>
            </a:r>
            <a:r>
              <a:rPr lang="pl-PL" sz="2400" dirty="0">
                <a:solidFill>
                  <a:srgbClr val="000000"/>
                </a:solidFill>
                <a:latin typeface="Bookman Old Style" pitchFamily="18" charset="0"/>
              </a:rPr>
              <a:t>wiarygodny, bowiem zdania dotyczące Jarocina zostały </a:t>
            </a:r>
            <a:r>
              <a:rPr lang="pl-PL" sz="2400" dirty="0" smtClean="0">
                <a:solidFill>
                  <a:srgbClr val="000000"/>
                </a:solidFill>
                <a:latin typeface="Bookman Old Style" pitchFamily="18" charset="0"/>
              </a:rPr>
              <a:t>  w </a:t>
            </a:r>
            <a:r>
              <a:rPr lang="pl-PL" sz="2400" dirty="0">
                <a:solidFill>
                  <a:srgbClr val="000000"/>
                </a:solidFill>
                <a:latin typeface="Bookman Old Style" pitchFamily="18" charset="0"/>
              </a:rPr>
              <a:t>nim uzupełnione </a:t>
            </a:r>
            <a:r>
              <a:rPr lang="pl-PL" sz="2400" dirty="0" smtClean="0">
                <a:solidFill>
                  <a:srgbClr val="000000"/>
                </a:solidFill>
                <a:latin typeface="Bookman Old Style" pitchFamily="18" charset="0"/>
              </a:rPr>
              <a:t>przez XIV-wiecznego </a:t>
            </a:r>
            <a:r>
              <a:rPr lang="pl-PL" sz="2400" dirty="0">
                <a:solidFill>
                  <a:srgbClr val="000000"/>
                </a:solidFill>
                <a:latin typeface="Bookman Old Style" pitchFamily="18" charset="0"/>
              </a:rPr>
              <a:t>fałszerza. </a:t>
            </a:r>
            <a:r>
              <a:rPr lang="pl-PL" sz="2400" dirty="0" smtClean="0">
                <a:solidFill>
                  <a:srgbClr val="000000"/>
                </a:solidFill>
                <a:latin typeface="Bookman Old Style" pitchFamily="18" charset="0"/>
              </a:rPr>
              <a:t>                                            Za </a:t>
            </a:r>
            <a:r>
              <a:rPr lang="pl-PL" sz="2400" dirty="0">
                <a:solidFill>
                  <a:srgbClr val="000000"/>
                </a:solidFill>
                <a:latin typeface="Bookman Old Style" pitchFamily="18" charset="0"/>
              </a:rPr>
              <a:t>najwcześniejsze potwierdzenie istnienia osady </a:t>
            </a:r>
            <a:r>
              <a:rPr lang="pl-PL" sz="2400" dirty="0" smtClean="0">
                <a:solidFill>
                  <a:srgbClr val="000000"/>
                </a:solidFill>
                <a:latin typeface="Bookman Old Style" pitchFamily="18" charset="0"/>
              </a:rPr>
              <a:t>                                i </a:t>
            </a:r>
            <a:r>
              <a:rPr lang="pl-PL" sz="2400" dirty="0">
                <a:solidFill>
                  <a:srgbClr val="000000"/>
                </a:solidFill>
                <a:latin typeface="Bookman Old Style" pitchFamily="18" charset="0"/>
              </a:rPr>
              <a:t>jednocześnie posiadania przez nią statusu miasta przyjmuje się więc rzekomy dokument Przemysła II z 1283 – również sfałszowany</a:t>
            </a:r>
            <a:r>
              <a:rPr lang="pl-PL" sz="2400" dirty="0" smtClean="0">
                <a:solidFill>
                  <a:srgbClr val="000000"/>
                </a:solidFill>
                <a:latin typeface="Bookman Old Style" pitchFamily="18" charset="0"/>
              </a:rPr>
              <a:t>,         </a:t>
            </a:r>
            <a:r>
              <a:rPr lang="pl-PL" sz="2400" dirty="0">
                <a:solidFill>
                  <a:srgbClr val="000000"/>
                </a:solidFill>
                <a:latin typeface="Bookman Old Style" pitchFamily="18" charset="0"/>
              </a:rPr>
              <a:t>ale najprawdopodobniej niedługo po tej dacie, </a:t>
            </a:r>
            <a:r>
              <a:rPr lang="pl-PL" sz="2400" dirty="0" smtClean="0">
                <a:solidFill>
                  <a:srgbClr val="000000"/>
                </a:solidFill>
                <a:latin typeface="Bookman Old Style" pitchFamily="18" charset="0"/>
              </a:rPr>
              <a:t>                  i </a:t>
            </a:r>
            <a:r>
              <a:rPr lang="pl-PL" sz="2400" dirty="0">
                <a:solidFill>
                  <a:srgbClr val="000000"/>
                </a:solidFill>
                <a:latin typeface="Bookman Old Style" pitchFamily="18" charset="0"/>
              </a:rPr>
              <a:t>w związku z tym wykazujący dobrą znajomość realiów Wielkopolski tego czasu. Na tej podstawie jako datę lokacji miasta przyjmuje się ostatnią ćwierć XIII w.</a:t>
            </a:r>
            <a:endParaRPr lang="pl-PL" sz="2400" dirty="0">
              <a:solidFill>
                <a:srgbClr val="0B008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972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5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368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52269" y="476672"/>
            <a:ext cx="69847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Przez długi czas jeden z ważniejszych ośrodków rzemieślniczo-handlowych </a:t>
            </a:r>
            <a:r>
              <a:rPr lang="pl-PL" sz="28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Wielkopolski (na </a:t>
            </a:r>
            <a:r>
              <a:rPr lang="pl-PL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przełomie XII i XIV wieku 8 jarmarków rocznie</a:t>
            </a:r>
            <a:r>
              <a:rPr lang="pl-PL" sz="28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).               </a:t>
            </a:r>
            <a:r>
              <a:rPr lang="pl-PL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O zamożności mieszkańców w tym okresie (XV wiek) świadczy liczba </a:t>
            </a:r>
            <a:r>
              <a:rPr lang="pl-PL" sz="28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     23 </a:t>
            </a:r>
            <a:r>
              <a:rPr lang="pl-PL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studentów pobierających nauki </a:t>
            </a:r>
            <a:r>
              <a:rPr lang="pl-PL" sz="28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    w </a:t>
            </a:r>
            <a:r>
              <a:rPr lang="pl-PL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Krakowie. Podupadł w XVII wieku </a:t>
            </a:r>
            <a:r>
              <a:rPr lang="pl-PL" sz="28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  po </a:t>
            </a:r>
            <a:r>
              <a:rPr lang="pl-PL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wojnach szwedzkich. </a:t>
            </a:r>
            <a:r>
              <a:rPr lang="pl-PL" sz="28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         Ponownie </a:t>
            </a:r>
            <a:r>
              <a:rPr lang="pl-PL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zaczął szybciej się rozwijać </a:t>
            </a:r>
            <a:r>
              <a:rPr lang="pl-PL" sz="28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               po </a:t>
            </a:r>
            <a:r>
              <a:rPr lang="pl-PL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powstaniu węzła kolejowego </a:t>
            </a:r>
            <a:r>
              <a:rPr lang="pl-PL" sz="28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        na </a:t>
            </a:r>
            <a:r>
              <a:rPr lang="pl-PL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przełomie XIX i XX wieku.</a:t>
            </a:r>
          </a:p>
        </p:txBody>
      </p:sp>
    </p:spTree>
    <p:extLst>
      <p:ext uri="{BB962C8B-B14F-4D97-AF65-F5344CB8AC3E}">
        <p14:creationId xmlns:p14="http://schemas.microsoft.com/office/powerpoint/2010/main" val="15371215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1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334000" cy="34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7380312" y="20188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1913r.</a:t>
            </a:r>
            <a:endParaRPr lang="pl-PL" sz="4000" dirty="0"/>
          </a:p>
        </p:txBody>
      </p:sp>
      <p:pic>
        <p:nvPicPr>
          <p:cNvPr id="1027" name="Picture 3" descr="I:\19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t="2223" r="1184" b="3333"/>
          <a:stretch/>
        </p:blipFill>
        <p:spPr bwMode="auto">
          <a:xfrm>
            <a:off x="-160920" y="3523487"/>
            <a:ext cx="6585520" cy="333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9512" y="378904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atin typeface="Bookman Old Style" panose="02050604050505020204" pitchFamily="18" charset="0"/>
              </a:rPr>
              <a:t>1941r.</a:t>
            </a:r>
            <a:endParaRPr lang="pl-PL" sz="4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117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91664" y="188640"/>
            <a:ext cx="63367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252525"/>
                </a:solidFill>
                <a:latin typeface="Calibri" charset="0"/>
              </a:rPr>
              <a:t> </a:t>
            </a:r>
            <a:r>
              <a:rPr lang="pl-PL" sz="3200" dirty="0">
                <a:solidFill>
                  <a:srgbClr val="252525"/>
                </a:solidFill>
                <a:latin typeface="Bookman Old Style" panose="02050604050505020204" pitchFamily="18" charset="0"/>
              </a:rPr>
              <a:t>27 grudnia 1918 wybuchło powstanie wielkopolskie. Powstańcy bardzo szybko </a:t>
            </a:r>
            <a:r>
              <a:rPr lang="pl-PL" sz="3200" dirty="0" smtClean="0">
                <a:solidFill>
                  <a:srgbClr val="252525"/>
                </a:solidFill>
                <a:latin typeface="Bookman Old Style" panose="02050604050505020204" pitchFamily="18" charset="0"/>
              </a:rPr>
              <a:t>opanowali </a:t>
            </a:r>
            <a:r>
              <a:rPr lang="pl-PL" sz="3200" dirty="0">
                <a:solidFill>
                  <a:srgbClr val="252525"/>
                </a:solidFill>
                <a:latin typeface="Bookman Old Style" panose="02050604050505020204" pitchFamily="18" charset="0"/>
              </a:rPr>
              <a:t>takie punkty strategiczne w mieście, </a:t>
            </a:r>
            <a:endParaRPr lang="pl-PL" sz="3200" dirty="0" smtClean="0">
              <a:solidFill>
                <a:srgbClr val="252525"/>
              </a:solidFill>
              <a:latin typeface="Bookman Old Style" panose="02050604050505020204" pitchFamily="18" charset="0"/>
            </a:endParaRPr>
          </a:p>
          <a:p>
            <a:r>
              <a:rPr lang="pl-PL" sz="3200" dirty="0" smtClean="0">
                <a:solidFill>
                  <a:srgbClr val="252525"/>
                </a:solidFill>
                <a:latin typeface="Bookman Old Style" panose="02050604050505020204" pitchFamily="18" charset="0"/>
              </a:rPr>
              <a:t>jak </a:t>
            </a:r>
            <a:r>
              <a:rPr lang="pl-PL" sz="3200" dirty="0">
                <a:solidFill>
                  <a:srgbClr val="252525"/>
                </a:solidFill>
                <a:latin typeface="Bookman Old Style" panose="02050604050505020204" pitchFamily="18" charset="0"/>
              </a:rPr>
              <a:t>pocztę </a:t>
            </a:r>
            <a:r>
              <a:rPr lang="pl-PL" sz="3200" dirty="0" smtClean="0">
                <a:solidFill>
                  <a:srgbClr val="252525"/>
                </a:solidFill>
                <a:latin typeface="Bookman Old Style" panose="02050604050505020204" pitchFamily="18" charset="0"/>
              </a:rPr>
              <a:t>  i </a:t>
            </a:r>
            <a:r>
              <a:rPr lang="pl-PL" sz="3200" dirty="0">
                <a:solidFill>
                  <a:srgbClr val="252525"/>
                </a:solidFill>
                <a:latin typeface="Bookman Old Style" panose="02050604050505020204" pitchFamily="18" charset="0"/>
              </a:rPr>
              <a:t>dworzec kolejowy, uniemożliwiając ewentualne transporty wojsk niemieckich. Jarocin został ostatecznie przejęty przez oddziały polskie 1 stycznia 1919.</a:t>
            </a:r>
          </a:p>
        </p:txBody>
      </p:sp>
    </p:spTree>
    <p:extLst>
      <p:ext uri="{BB962C8B-B14F-4D97-AF65-F5344CB8AC3E}">
        <p14:creationId xmlns:p14="http://schemas.microsoft.com/office/powerpoint/2010/main" val="15208972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497</TotalTime>
  <Words>1122</Words>
  <Application>Microsoft Office PowerPoint</Application>
  <PresentationFormat>Pokaz na ekranie (4:3)</PresentationFormat>
  <Paragraphs>75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Hol</vt:lpstr>
      <vt:lpstr>       </vt:lpstr>
      <vt:lpstr>INFORMACJE O JAROCINIE</vt:lpstr>
      <vt:lpstr>HERB JAROCINA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RATUSZ</vt:lpstr>
      <vt:lpstr>Prezentacja programu PowerPoint</vt:lpstr>
      <vt:lpstr>RUINY KOŚCIOŁA ŚW. DUCHA</vt:lpstr>
      <vt:lpstr>Prezentacja programu PowerPoint</vt:lpstr>
      <vt:lpstr>KOŚCIÓŁ P.W ŚW. MARCINA</vt:lpstr>
      <vt:lpstr>Prezentacja programu PowerPoint</vt:lpstr>
      <vt:lpstr>KOŚCIÓŁ P.W. ŚW. JERZEGO</vt:lpstr>
      <vt:lpstr>Prezentacja programu PowerPoint</vt:lpstr>
      <vt:lpstr>SKARBCZYK</vt:lpstr>
      <vt:lpstr>Prezentacja programu PowerPoint</vt:lpstr>
      <vt:lpstr>PAŁAC RADOLIŃSKI</vt:lpstr>
      <vt:lpstr>Prezentacja programu PowerPoint</vt:lpstr>
      <vt:lpstr>Prezentacja programu PowerPoint</vt:lpstr>
      <vt:lpstr>Prezentacja programu PowerPoint</vt:lpstr>
      <vt:lpstr>WIEŻA CIŚNIEŃ</vt:lpstr>
      <vt:lpstr>Prezentacja programu PowerPoint</vt:lpstr>
      <vt:lpstr>STACJA PKP</vt:lpstr>
      <vt:lpstr>Prezentacja programu PowerPoint</vt:lpstr>
      <vt:lpstr>SPICHLERZ POLSKIEGO ROCKA</vt:lpstr>
      <vt:lpstr>Prezentacja programu PowerPoint</vt:lpstr>
      <vt:lpstr>Prezentacja programu PowerPoint</vt:lpstr>
      <vt:lpstr>GLAN</vt:lpstr>
      <vt:lpstr>Prezentacja programu PowerPoint</vt:lpstr>
      <vt:lpstr>MOJA MAŁA OJCZYZNA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MAŁA OJCZYZNA</dc:title>
  <dc:creator>TOMASZ</dc:creator>
  <cp:lastModifiedBy>TOMASZ</cp:lastModifiedBy>
  <cp:revision>42</cp:revision>
  <dcterms:created xsi:type="dcterms:W3CDTF">2016-02-05T13:38:36Z</dcterms:created>
  <dcterms:modified xsi:type="dcterms:W3CDTF">2016-04-28T16:34:31Z</dcterms:modified>
</cp:coreProperties>
</file>